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Default Extension="tiff" ContentType="image/tiff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6" r:id="rId2"/>
    <p:sldId id="318" r:id="rId3"/>
    <p:sldId id="341" r:id="rId4"/>
    <p:sldId id="342" r:id="rId5"/>
    <p:sldId id="339" r:id="rId6"/>
    <p:sldId id="340" r:id="rId7"/>
    <p:sldId id="317" r:id="rId8"/>
    <p:sldId id="307" r:id="rId9"/>
    <p:sldId id="316" r:id="rId10"/>
    <p:sldId id="310" r:id="rId11"/>
    <p:sldId id="312" r:id="rId12"/>
    <p:sldId id="313" r:id="rId13"/>
    <p:sldId id="315" r:id="rId14"/>
    <p:sldId id="311" r:id="rId15"/>
    <p:sldId id="320" r:id="rId16"/>
    <p:sldId id="321" r:id="rId17"/>
    <p:sldId id="335" r:id="rId18"/>
    <p:sldId id="336" r:id="rId19"/>
    <p:sldId id="323" r:id="rId20"/>
    <p:sldId id="322" r:id="rId21"/>
    <p:sldId id="329" r:id="rId22"/>
    <p:sldId id="330" r:id="rId23"/>
    <p:sldId id="331" r:id="rId24"/>
    <p:sldId id="332" r:id="rId25"/>
    <p:sldId id="333" r:id="rId26"/>
    <p:sldId id="334" r:id="rId27"/>
    <p:sldId id="338" r:id="rId28"/>
    <p:sldId id="343" r:id="rId29"/>
    <p:sldId id="344" r:id="rId30"/>
    <p:sldId id="345" r:id="rId31"/>
  </p:sldIdLst>
  <p:sldSz cx="9144000" cy="6858000" type="screen4x3"/>
  <p:notesSz cx="6794500" cy="99314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494" autoAdjust="0"/>
    <p:restoredTop sz="96433" autoAdjust="0"/>
  </p:normalViewPr>
  <p:slideViewPr>
    <p:cSldViewPr>
      <p:cViewPr varScale="1">
        <p:scale>
          <a:sx n="70" d="100"/>
          <a:sy n="70" d="100"/>
        </p:scale>
        <p:origin x="-154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3972" y="84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B6E7E0-A8BE-46D4-B191-D7D1A872C008}" type="doc">
      <dgm:prSet loTypeId="urn:microsoft.com/office/officeart/2005/8/layout/lProcess3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pl-PL"/>
        </a:p>
      </dgm:t>
    </dgm:pt>
    <dgm:pt modelId="{27093EEF-0B65-461E-AC36-3247568C6A65}">
      <dgm:prSet phldrT="[Tekst]" custT="1"/>
      <dgm:spPr>
        <a:xfrm>
          <a:off x="4" y="115717"/>
          <a:ext cx="5482579" cy="1308895"/>
        </a:xfrm>
      </dgm:spPr>
      <dgm:t>
        <a:bodyPr/>
        <a:lstStyle/>
        <a:p>
          <a:pPr marL="0"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0" kern="1200" dirty="0">
              <a:latin typeface="Calibri" panose="020F0502020204030204"/>
              <a:ea typeface="+mn-ea"/>
              <a:cs typeface="+mn-cs"/>
            </a:rPr>
            <a:t>Cel strategiczny 1</a:t>
          </a:r>
        </a:p>
        <a:p>
          <a:pPr marL="0"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0" kern="1200" dirty="0">
              <a:latin typeface="Calibri" panose="020F0502020204030204"/>
              <a:ea typeface="+mn-ea"/>
              <a:cs typeface="+mn-cs"/>
            </a:rPr>
            <a:t>Rozwój aktywności i integracji społecznej </a:t>
          </a:r>
          <a:br>
            <a:rPr lang="pl-PL" sz="2000" b="0" kern="1200" dirty="0">
              <a:latin typeface="Calibri" panose="020F0502020204030204"/>
              <a:ea typeface="+mn-ea"/>
              <a:cs typeface="+mn-cs"/>
            </a:rPr>
          </a:br>
          <a:r>
            <a:rPr lang="pl-PL" sz="2000" b="0" kern="1200" dirty="0">
              <a:latin typeface="Calibri" panose="020F0502020204030204"/>
              <a:ea typeface="+mn-ea"/>
              <a:cs typeface="+mn-cs"/>
            </a:rPr>
            <a:t>przyczyniające się włączenia społecznego</a:t>
          </a:r>
        </a:p>
      </dgm:t>
    </dgm:pt>
    <dgm:pt modelId="{44BFF1C3-BA0D-4B44-86B4-928A937F6AFA}" type="parTrans" cxnId="{93AE5575-536B-4144-9DD8-6708C33FBCED}">
      <dgm:prSet/>
      <dgm:spPr/>
      <dgm:t>
        <a:bodyPr/>
        <a:lstStyle/>
        <a:p>
          <a:endParaRPr lang="pl-PL" sz="1400">
            <a:latin typeface="+mj-lt"/>
          </a:endParaRPr>
        </a:p>
      </dgm:t>
    </dgm:pt>
    <dgm:pt modelId="{AC892A28-2CF2-4AEB-ADD7-E54456BB0FAC}" type="sibTrans" cxnId="{93AE5575-536B-4144-9DD8-6708C33FBCED}">
      <dgm:prSet/>
      <dgm:spPr/>
      <dgm:t>
        <a:bodyPr/>
        <a:lstStyle/>
        <a:p>
          <a:endParaRPr lang="pl-PL" sz="1400">
            <a:latin typeface="+mj-lt"/>
          </a:endParaRPr>
        </a:p>
      </dgm:t>
    </dgm:pt>
    <dgm:pt modelId="{F4F728CF-F447-4536-8839-4C0ACF3CB9DB}">
      <dgm:prSet phldrT="[Tekst]" custT="1"/>
      <dgm:spPr>
        <a:xfrm>
          <a:off x="4" y="1567077"/>
          <a:ext cx="5482579" cy="1283915"/>
        </a:xfrm>
      </dgm:spPr>
      <dgm:t>
        <a:bodyPr/>
        <a:lstStyle/>
        <a:p>
          <a:pPr marL="0"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0" kern="1200" dirty="0">
              <a:latin typeface="Calibri" panose="020F0502020204030204"/>
              <a:ea typeface="+mn-ea"/>
              <a:cs typeface="+mn-cs"/>
            </a:rPr>
            <a:t>Cel strategiczny 2</a:t>
          </a:r>
        </a:p>
        <a:p>
          <a:pPr marL="0"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0" kern="1200" dirty="0">
              <a:latin typeface="Calibri" panose="020F0502020204030204"/>
              <a:ea typeface="+mn-ea"/>
              <a:cs typeface="+mn-cs"/>
            </a:rPr>
            <a:t>Podniesienie poziomu edukacji </a:t>
          </a:r>
          <a:br>
            <a:rPr lang="pl-PL" sz="2000" b="0" kern="1200" dirty="0">
              <a:latin typeface="Calibri" panose="020F0502020204030204"/>
              <a:ea typeface="+mn-ea"/>
              <a:cs typeface="+mn-cs"/>
            </a:rPr>
          </a:br>
          <a:r>
            <a:rPr lang="pl-PL" sz="2000" b="0" kern="1200" dirty="0">
              <a:latin typeface="Calibri" panose="020F0502020204030204"/>
              <a:ea typeface="+mn-ea"/>
              <a:cs typeface="+mn-cs"/>
            </a:rPr>
            <a:t>na obszarze rewitalizowanym </a:t>
          </a:r>
        </a:p>
      </dgm:t>
    </dgm:pt>
    <dgm:pt modelId="{8FFC1D9D-8396-43AD-A5D7-598298DE9D52}" type="parTrans" cxnId="{93EB7A91-0FBC-4F12-84B9-0EAAD829A7C6}">
      <dgm:prSet/>
      <dgm:spPr/>
      <dgm:t>
        <a:bodyPr/>
        <a:lstStyle/>
        <a:p>
          <a:endParaRPr lang="pl-PL" sz="1400">
            <a:latin typeface="+mj-lt"/>
          </a:endParaRPr>
        </a:p>
      </dgm:t>
    </dgm:pt>
    <dgm:pt modelId="{CFF69EC2-B999-4D28-91A8-8112FD862918}" type="sibTrans" cxnId="{93EB7A91-0FBC-4F12-84B9-0EAAD829A7C6}">
      <dgm:prSet/>
      <dgm:spPr/>
      <dgm:t>
        <a:bodyPr/>
        <a:lstStyle/>
        <a:p>
          <a:endParaRPr lang="pl-PL" sz="1400">
            <a:latin typeface="+mj-lt"/>
          </a:endParaRPr>
        </a:p>
      </dgm:t>
    </dgm:pt>
    <dgm:pt modelId="{780E1215-8ACE-458E-AD57-2230F0A21705}">
      <dgm:prSet phldrT="[Tekst]" custT="1"/>
      <dgm:spPr>
        <a:xfrm>
          <a:off x="4" y="2962783"/>
          <a:ext cx="5482579" cy="1236324"/>
        </a:xfrm>
      </dgm:spPr>
      <dgm:t>
        <a:bodyPr/>
        <a:lstStyle/>
        <a:p>
          <a:pPr marL="0" lvl="0" algn="ctr" defTabSz="44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100" kern="1200" dirty="0">
            <a:latin typeface="Calibri Light" panose="020F0302020204030204"/>
            <a:ea typeface="+mn-ea"/>
            <a:cs typeface="+mn-cs"/>
          </a:endParaRPr>
        </a:p>
        <a:p>
          <a:pPr marL="0"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0" kern="1200" dirty="0">
              <a:latin typeface="Calibri" panose="020F0502020204030204"/>
              <a:ea typeface="+mn-ea"/>
              <a:cs typeface="+mn-cs"/>
            </a:rPr>
            <a:t>Cel strategiczny 3</a:t>
          </a:r>
        </a:p>
        <a:p>
          <a:pPr marL="0"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0" kern="1200" dirty="0">
              <a:latin typeface="Calibri" panose="020F0502020204030204"/>
              <a:ea typeface="+mn-ea"/>
              <a:cs typeface="+mn-cs"/>
            </a:rPr>
            <a:t>Rozwój aktywności zawodowej </a:t>
          </a:r>
          <a:br>
            <a:rPr lang="pl-PL" sz="2000" b="0" kern="1200" dirty="0">
              <a:latin typeface="Calibri" panose="020F0502020204030204"/>
              <a:ea typeface="+mn-ea"/>
              <a:cs typeface="+mn-cs"/>
            </a:rPr>
          </a:br>
          <a:r>
            <a:rPr lang="pl-PL" sz="2000" b="0" kern="1200" dirty="0">
              <a:latin typeface="Calibri" panose="020F0502020204030204"/>
              <a:ea typeface="+mn-ea"/>
              <a:cs typeface="+mn-cs"/>
            </a:rPr>
            <a:t>wśród mieszkańców obszaru rewitalizacji</a:t>
          </a:r>
        </a:p>
      </dgm:t>
    </dgm:pt>
    <dgm:pt modelId="{63AE3A44-D0B9-4276-B6EC-51D40EE36B76}" type="parTrans" cxnId="{55F71571-7913-436F-B3F8-5A32E80D7FE0}">
      <dgm:prSet/>
      <dgm:spPr/>
      <dgm:t>
        <a:bodyPr/>
        <a:lstStyle/>
        <a:p>
          <a:endParaRPr lang="pl-PL" sz="1400">
            <a:latin typeface="+mj-lt"/>
          </a:endParaRPr>
        </a:p>
      </dgm:t>
    </dgm:pt>
    <dgm:pt modelId="{54EEFD76-ED7B-400F-9167-7D5A83CB3E76}" type="sibTrans" cxnId="{55F71571-7913-436F-B3F8-5A32E80D7FE0}">
      <dgm:prSet/>
      <dgm:spPr/>
      <dgm:t>
        <a:bodyPr/>
        <a:lstStyle/>
        <a:p>
          <a:endParaRPr lang="pl-PL" sz="1400">
            <a:latin typeface="+mj-lt"/>
          </a:endParaRPr>
        </a:p>
      </dgm:t>
    </dgm:pt>
    <dgm:pt modelId="{B6571F85-5323-3A4B-BF19-EE23539527AE}">
      <dgm:prSet custT="1"/>
      <dgm:spPr/>
      <dgm:t>
        <a:bodyPr/>
        <a:lstStyle/>
        <a:p>
          <a:pPr marL="0"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0" kern="1200">
              <a:latin typeface="Calibri" panose="020F0502020204030204"/>
              <a:ea typeface="+mn-ea"/>
              <a:cs typeface="+mn-cs"/>
            </a:rPr>
            <a:t>Cel strategiczny 4</a:t>
          </a:r>
        </a:p>
        <a:p>
          <a:pPr marL="0"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0" kern="1200">
              <a:latin typeface="Calibri" panose="020F0502020204030204"/>
              <a:ea typeface="+mn-ea"/>
              <a:cs typeface="+mn-cs"/>
            </a:rPr>
            <a:t>Integracja przestrzenno - funkcjonalna obszaru rewitalizacji</a:t>
          </a:r>
          <a:endParaRPr lang="pl-PL" sz="2000" b="0" kern="1200" dirty="0">
            <a:latin typeface="Calibri" panose="020F0502020204030204"/>
            <a:ea typeface="+mn-ea"/>
            <a:cs typeface="+mn-cs"/>
          </a:endParaRPr>
        </a:p>
      </dgm:t>
    </dgm:pt>
    <dgm:pt modelId="{80F85D39-EC5D-C14F-A676-C260BC2BC798}" type="parTrans" cxnId="{EC115241-E737-C741-AF4E-E56067A28BC6}">
      <dgm:prSet/>
      <dgm:spPr/>
      <dgm:t>
        <a:bodyPr/>
        <a:lstStyle/>
        <a:p>
          <a:endParaRPr lang="pl-PL"/>
        </a:p>
      </dgm:t>
    </dgm:pt>
    <dgm:pt modelId="{D204EBBD-3A30-4940-A5AA-2E494BDEB09D}" type="sibTrans" cxnId="{EC115241-E737-C741-AF4E-E56067A28BC6}">
      <dgm:prSet/>
      <dgm:spPr/>
      <dgm:t>
        <a:bodyPr/>
        <a:lstStyle/>
        <a:p>
          <a:endParaRPr lang="pl-PL"/>
        </a:p>
      </dgm:t>
    </dgm:pt>
    <dgm:pt modelId="{A5758231-97B9-4C68-BEB3-243F9978E189}" type="pres">
      <dgm:prSet presAssocID="{1CB6E7E0-A8BE-46D4-B191-D7D1A872C008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pl-PL"/>
        </a:p>
      </dgm:t>
    </dgm:pt>
    <dgm:pt modelId="{078D0094-F130-4DC5-8328-B12A42FAEAA4}" type="pres">
      <dgm:prSet presAssocID="{27093EEF-0B65-461E-AC36-3247568C6A65}" presName="horFlow" presStyleCnt="0"/>
      <dgm:spPr/>
    </dgm:pt>
    <dgm:pt modelId="{E3338FCE-8705-415F-9827-38DB4C6179DF}" type="pres">
      <dgm:prSet presAssocID="{27093EEF-0B65-461E-AC36-3247568C6A65}" presName="bigChev" presStyleLbl="node1" presStyleIdx="0" presStyleCnt="4" custScaleX="318422" custScaleY="123896"/>
      <dgm:spPr>
        <a:prstGeom prst="chevron">
          <a:avLst/>
        </a:prstGeom>
      </dgm:spPr>
      <dgm:t>
        <a:bodyPr/>
        <a:lstStyle/>
        <a:p>
          <a:endParaRPr lang="pl-PL"/>
        </a:p>
      </dgm:t>
    </dgm:pt>
    <dgm:pt modelId="{56309DF8-C385-40C7-AF85-422968B47479}" type="pres">
      <dgm:prSet presAssocID="{27093EEF-0B65-461E-AC36-3247568C6A65}" presName="vSp" presStyleCnt="0"/>
      <dgm:spPr/>
    </dgm:pt>
    <dgm:pt modelId="{F777B27A-4C75-4C43-83B6-18CE3B70E647}" type="pres">
      <dgm:prSet presAssocID="{F4F728CF-F447-4536-8839-4C0ACF3CB9DB}" presName="horFlow" presStyleCnt="0"/>
      <dgm:spPr/>
    </dgm:pt>
    <dgm:pt modelId="{75EBC1A1-4BE3-4F7D-96AC-FFD0B4C42DE2}" type="pres">
      <dgm:prSet presAssocID="{F4F728CF-F447-4536-8839-4C0ACF3CB9DB}" presName="bigChev" presStyleLbl="node1" presStyleIdx="1" presStyleCnt="4" custScaleX="318422" custScaleY="114631" custLinFactNeighborY="1689"/>
      <dgm:spPr>
        <a:prstGeom prst="chevron">
          <a:avLst/>
        </a:prstGeom>
      </dgm:spPr>
      <dgm:t>
        <a:bodyPr/>
        <a:lstStyle/>
        <a:p>
          <a:endParaRPr lang="pl-PL"/>
        </a:p>
      </dgm:t>
    </dgm:pt>
    <dgm:pt modelId="{55C31579-08EE-4EDB-A33F-F2AB39D8D2F7}" type="pres">
      <dgm:prSet presAssocID="{F4F728CF-F447-4536-8839-4C0ACF3CB9DB}" presName="vSp" presStyleCnt="0"/>
      <dgm:spPr/>
    </dgm:pt>
    <dgm:pt modelId="{4C993835-E75D-4815-902C-425EBDDFA2A8}" type="pres">
      <dgm:prSet presAssocID="{780E1215-8ACE-458E-AD57-2230F0A21705}" presName="horFlow" presStyleCnt="0"/>
      <dgm:spPr/>
    </dgm:pt>
    <dgm:pt modelId="{A30EDE13-0F10-451B-A9FC-A9B4F54AA1A1}" type="pres">
      <dgm:prSet presAssocID="{780E1215-8ACE-458E-AD57-2230F0A21705}" presName="bigChev" presStyleLbl="node1" presStyleIdx="2" presStyleCnt="4" custScaleX="318422" custScaleY="120562"/>
      <dgm:spPr>
        <a:prstGeom prst="chevron">
          <a:avLst/>
        </a:prstGeom>
      </dgm:spPr>
      <dgm:t>
        <a:bodyPr/>
        <a:lstStyle/>
        <a:p>
          <a:endParaRPr lang="pl-PL"/>
        </a:p>
      </dgm:t>
    </dgm:pt>
    <dgm:pt modelId="{C222344F-81C4-A54D-9C60-372FA1329E59}" type="pres">
      <dgm:prSet presAssocID="{780E1215-8ACE-458E-AD57-2230F0A21705}" presName="vSp" presStyleCnt="0"/>
      <dgm:spPr/>
    </dgm:pt>
    <dgm:pt modelId="{B900FC1C-390A-7545-BB1B-C02D9B63FC22}" type="pres">
      <dgm:prSet presAssocID="{B6571F85-5323-3A4B-BF19-EE23539527AE}" presName="horFlow" presStyleCnt="0"/>
      <dgm:spPr/>
    </dgm:pt>
    <dgm:pt modelId="{B60054DB-4929-A945-84E8-6BE98774EBE9}" type="pres">
      <dgm:prSet presAssocID="{B6571F85-5323-3A4B-BF19-EE23539527AE}" presName="bigChev" presStyleLbl="node1" presStyleIdx="3" presStyleCnt="4" custScaleX="318422"/>
      <dgm:spPr/>
      <dgm:t>
        <a:bodyPr/>
        <a:lstStyle/>
        <a:p>
          <a:endParaRPr lang="pl-PL"/>
        </a:p>
      </dgm:t>
    </dgm:pt>
  </dgm:ptLst>
  <dgm:cxnLst>
    <dgm:cxn modelId="{F8FF977D-BEB1-584D-AF6B-437E5815C0C9}" type="presOf" srcId="{780E1215-8ACE-458E-AD57-2230F0A21705}" destId="{A30EDE13-0F10-451B-A9FC-A9B4F54AA1A1}" srcOrd="0" destOrd="0" presId="urn:microsoft.com/office/officeart/2005/8/layout/lProcess3"/>
    <dgm:cxn modelId="{4CF891B6-CEBA-9044-877B-5C4AE8CF80A6}" type="presOf" srcId="{27093EEF-0B65-461E-AC36-3247568C6A65}" destId="{E3338FCE-8705-415F-9827-38DB4C6179DF}" srcOrd="0" destOrd="0" presId="urn:microsoft.com/office/officeart/2005/8/layout/lProcess3"/>
    <dgm:cxn modelId="{55F71571-7913-436F-B3F8-5A32E80D7FE0}" srcId="{1CB6E7E0-A8BE-46D4-B191-D7D1A872C008}" destId="{780E1215-8ACE-458E-AD57-2230F0A21705}" srcOrd="2" destOrd="0" parTransId="{63AE3A44-D0B9-4276-B6EC-51D40EE36B76}" sibTransId="{54EEFD76-ED7B-400F-9167-7D5A83CB3E76}"/>
    <dgm:cxn modelId="{EC115241-E737-C741-AF4E-E56067A28BC6}" srcId="{1CB6E7E0-A8BE-46D4-B191-D7D1A872C008}" destId="{B6571F85-5323-3A4B-BF19-EE23539527AE}" srcOrd="3" destOrd="0" parTransId="{80F85D39-EC5D-C14F-A676-C260BC2BC798}" sibTransId="{D204EBBD-3A30-4940-A5AA-2E494BDEB09D}"/>
    <dgm:cxn modelId="{064CE1A5-BE89-B14E-B626-FA75903E924E}" type="presOf" srcId="{1CB6E7E0-A8BE-46D4-B191-D7D1A872C008}" destId="{A5758231-97B9-4C68-BEB3-243F9978E189}" srcOrd="0" destOrd="0" presId="urn:microsoft.com/office/officeart/2005/8/layout/lProcess3"/>
    <dgm:cxn modelId="{93EB7A91-0FBC-4F12-84B9-0EAAD829A7C6}" srcId="{1CB6E7E0-A8BE-46D4-B191-D7D1A872C008}" destId="{F4F728CF-F447-4536-8839-4C0ACF3CB9DB}" srcOrd="1" destOrd="0" parTransId="{8FFC1D9D-8396-43AD-A5D7-598298DE9D52}" sibTransId="{CFF69EC2-B999-4D28-91A8-8112FD862918}"/>
    <dgm:cxn modelId="{6E0BD22C-4804-7B46-93CA-6F745C74DBFC}" type="presOf" srcId="{B6571F85-5323-3A4B-BF19-EE23539527AE}" destId="{B60054DB-4929-A945-84E8-6BE98774EBE9}" srcOrd="0" destOrd="0" presId="urn:microsoft.com/office/officeart/2005/8/layout/lProcess3"/>
    <dgm:cxn modelId="{93AE5575-536B-4144-9DD8-6708C33FBCED}" srcId="{1CB6E7E0-A8BE-46D4-B191-D7D1A872C008}" destId="{27093EEF-0B65-461E-AC36-3247568C6A65}" srcOrd="0" destOrd="0" parTransId="{44BFF1C3-BA0D-4B44-86B4-928A937F6AFA}" sibTransId="{AC892A28-2CF2-4AEB-ADD7-E54456BB0FAC}"/>
    <dgm:cxn modelId="{F1EF6C20-ABCE-C249-AA93-7918F26B97FF}" type="presOf" srcId="{F4F728CF-F447-4536-8839-4C0ACF3CB9DB}" destId="{75EBC1A1-4BE3-4F7D-96AC-FFD0B4C42DE2}" srcOrd="0" destOrd="0" presId="urn:microsoft.com/office/officeart/2005/8/layout/lProcess3"/>
    <dgm:cxn modelId="{73B0827C-A96E-A142-BCF0-099A171B98D0}" type="presParOf" srcId="{A5758231-97B9-4C68-BEB3-243F9978E189}" destId="{078D0094-F130-4DC5-8328-B12A42FAEAA4}" srcOrd="0" destOrd="0" presId="urn:microsoft.com/office/officeart/2005/8/layout/lProcess3"/>
    <dgm:cxn modelId="{B2B07C32-B06B-C14D-BFE9-27923DACCD5C}" type="presParOf" srcId="{078D0094-F130-4DC5-8328-B12A42FAEAA4}" destId="{E3338FCE-8705-415F-9827-38DB4C6179DF}" srcOrd="0" destOrd="0" presId="urn:microsoft.com/office/officeart/2005/8/layout/lProcess3"/>
    <dgm:cxn modelId="{BEFD9D5F-DBB6-B442-969B-FF7A6E36FA1C}" type="presParOf" srcId="{A5758231-97B9-4C68-BEB3-243F9978E189}" destId="{56309DF8-C385-40C7-AF85-422968B47479}" srcOrd="1" destOrd="0" presId="urn:microsoft.com/office/officeart/2005/8/layout/lProcess3"/>
    <dgm:cxn modelId="{8360523A-614A-024E-BBF4-1203861F68CC}" type="presParOf" srcId="{A5758231-97B9-4C68-BEB3-243F9978E189}" destId="{F777B27A-4C75-4C43-83B6-18CE3B70E647}" srcOrd="2" destOrd="0" presId="urn:microsoft.com/office/officeart/2005/8/layout/lProcess3"/>
    <dgm:cxn modelId="{350668C0-A3F4-7643-ACF1-35D8472AFB79}" type="presParOf" srcId="{F777B27A-4C75-4C43-83B6-18CE3B70E647}" destId="{75EBC1A1-4BE3-4F7D-96AC-FFD0B4C42DE2}" srcOrd="0" destOrd="0" presId="urn:microsoft.com/office/officeart/2005/8/layout/lProcess3"/>
    <dgm:cxn modelId="{62F72DE4-AC0C-7244-8416-755ACF1FA7F4}" type="presParOf" srcId="{A5758231-97B9-4C68-BEB3-243F9978E189}" destId="{55C31579-08EE-4EDB-A33F-F2AB39D8D2F7}" srcOrd="3" destOrd="0" presId="urn:microsoft.com/office/officeart/2005/8/layout/lProcess3"/>
    <dgm:cxn modelId="{E13BC73D-A11E-A44B-8B3C-0E20F4391418}" type="presParOf" srcId="{A5758231-97B9-4C68-BEB3-243F9978E189}" destId="{4C993835-E75D-4815-902C-425EBDDFA2A8}" srcOrd="4" destOrd="0" presId="urn:microsoft.com/office/officeart/2005/8/layout/lProcess3"/>
    <dgm:cxn modelId="{3D119ED7-2D1C-DC4A-91A0-9DE8601136E5}" type="presParOf" srcId="{4C993835-E75D-4815-902C-425EBDDFA2A8}" destId="{A30EDE13-0F10-451B-A9FC-A9B4F54AA1A1}" srcOrd="0" destOrd="0" presId="urn:microsoft.com/office/officeart/2005/8/layout/lProcess3"/>
    <dgm:cxn modelId="{FA1697F6-EAF9-D642-8EEF-514FA6ED5DF4}" type="presParOf" srcId="{A5758231-97B9-4C68-BEB3-243F9978E189}" destId="{C222344F-81C4-A54D-9C60-372FA1329E59}" srcOrd="5" destOrd="0" presId="urn:microsoft.com/office/officeart/2005/8/layout/lProcess3"/>
    <dgm:cxn modelId="{EA0D61AA-B292-074B-B980-072335EBCE42}" type="presParOf" srcId="{A5758231-97B9-4C68-BEB3-243F9978E189}" destId="{B900FC1C-390A-7545-BB1B-C02D9B63FC22}" srcOrd="6" destOrd="0" presId="urn:microsoft.com/office/officeart/2005/8/layout/lProcess3"/>
    <dgm:cxn modelId="{E4B8C40D-36A3-8941-8325-C35836DA7751}" type="presParOf" srcId="{B900FC1C-390A-7545-BB1B-C02D9B63FC22}" destId="{B60054DB-4929-A945-84E8-6BE98774EBE9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0AD1AFF-D657-41DB-975A-92E69E583572}" type="doc">
      <dgm:prSet loTypeId="urn:microsoft.com/office/officeart/2005/8/layout/hierarchy3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pl-PL"/>
        </a:p>
      </dgm:t>
    </dgm:pt>
    <dgm:pt modelId="{3B1E720E-55A1-4C9C-A2C8-5C6C4A3DF642}">
      <dgm:prSet phldrT="[Tekst]"/>
      <dgm:spPr/>
      <dgm:t>
        <a:bodyPr/>
        <a:lstStyle/>
        <a:p>
          <a:pPr>
            <a:buAutoNum type="arabicPeriod"/>
          </a:pPr>
          <a:r>
            <a:rPr lang="pl-PL" b="1" dirty="0">
              <a:latin typeface="Calibri Light" panose="020F0302020204030204" pitchFamily="34" charset="0"/>
            </a:rPr>
            <a:t>1. Rozwój aktywności i integracji społecznej </a:t>
          </a:r>
          <a:br>
            <a:rPr lang="pl-PL" b="1" dirty="0">
              <a:latin typeface="Calibri Light" panose="020F0302020204030204" pitchFamily="34" charset="0"/>
            </a:rPr>
          </a:br>
          <a:r>
            <a:rPr lang="pl-PL" b="1" dirty="0">
              <a:latin typeface="Calibri Light" panose="020F0302020204030204" pitchFamily="34" charset="0"/>
            </a:rPr>
            <a:t>i wspieranie włączenia społecznego </a:t>
          </a:r>
          <a:endParaRPr lang="pl-PL" dirty="0"/>
        </a:p>
      </dgm:t>
    </dgm:pt>
    <dgm:pt modelId="{D636F761-954C-456D-BDB4-CB1EF90D4577}" type="parTrans" cxnId="{C4FDE9FE-EB5A-4048-8AD2-FF79ECF893AC}">
      <dgm:prSet/>
      <dgm:spPr/>
      <dgm:t>
        <a:bodyPr/>
        <a:lstStyle/>
        <a:p>
          <a:endParaRPr lang="pl-PL"/>
        </a:p>
      </dgm:t>
    </dgm:pt>
    <dgm:pt modelId="{32620E6D-0D3F-4274-B62C-75E94951A633}" type="sibTrans" cxnId="{C4FDE9FE-EB5A-4048-8AD2-FF79ECF893AC}">
      <dgm:prSet/>
      <dgm:spPr/>
      <dgm:t>
        <a:bodyPr/>
        <a:lstStyle/>
        <a:p>
          <a:endParaRPr lang="pl-PL"/>
        </a:p>
      </dgm:t>
    </dgm:pt>
    <dgm:pt modelId="{ACE586E0-82DD-41B9-BACD-A3FA6698BA7F}">
      <dgm:prSet phldrT="[Tekst]"/>
      <dgm:spPr/>
      <dgm:t>
        <a:bodyPr/>
        <a:lstStyle/>
        <a:p>
          <a:pPr>
            <a:buNone/>
          </a:pPr>
          <a:r>
            <a:rPr lang="pl-PL" dirty="0">
              <a:latin typeface="Calibri Light" panose="020F0302020204030204" pitchFamily="34" charset="0"/>
            </a:rPr>
            <a:t>1.1. Wspieranie działań na rzecz integracji społecznej </a:t>
          </a:r>
          <a:br>
            <a:rPr lang="pl-PL" dirty="0">
              <a:latin typeface="Calibri Light" panose="020F0302020204030204" pitchFamily="34" charset="0"/>
            </a:rPr>
          </a:br>
          <a:r>
            <a:rPr lang="pl-PL" dirty="0">
              <a:latin typeface="Calibri Light" panose="020F0302020204030204" pitchFamily="34" charset="0"/>
            </a:rPr>
            <a:t>i przeciwdziałanie wykluczeniu społecznemu </a:t>
          </a:r>
          <a:endParaRPr lang="pl-PL" dirty="0"/>
        </a:p>
      </dgm:t>
    </dgm:pt>
    <dgm:pt modelId="{B1EA250F-8618-4675-A376-846AB3178085}" type="parTrans" cxnId="{8055AE42-3339-467C-8A23-FD4FE82847DA}">
      <dgm:prSet/>
      <dgm:spPr/>
      <dgm:t>
        <a:bodyPr/>
        <a:lstStyle/>
        <a:p>
          <a:endParaRPr lang="pl-PL"/>
        </a:p>
      </dgm:t>
    </dgm:pt>
    <dgm:pt modelId="{82DA6787-D3FC-4B44-89EB-250CFC54BEE5}" type="sibTrans" cxnId="{8055AE42-3339-467C-8A23-FD4FE82847DA}">
      <dgm:prSet/>
      <dgm:spPr/>
      <dgm:t>
        <a:bodyPr/>
        <a:lstStyle/>
        <a:p>
          <a:endParaRPr lang="pl-PL"/>
        </a:p>
      </dgm:t>
    </dgm:pt>
    <dgm:pt modelId="{5D2B3A81-C0E5-4388-AE59-9AE9FE0876D8}">
      <dgm:prSet/>
      <dgm:spPr/>
      <dgm:t>
        <a:bodyPr/>
        <a:lstStyle/>
        <a:p>
          <a:r>
            <a:rPr lang="pl-PL" dirty="0">
              <a:latin typeface="Calibri Light" panose="020F0302020204030204" pitchFamily="34" charset="0"/>
            </a:rPr>
            <a:t>1.2 Wspieranie rozwoju i integracji w tym wspieranie organizacji pozarządowych </a:t>
          </a:r>
        </a:p>
      </dgm:t>
    </dgm:pt>
    <dgm:pt modelId="{A5270D5D-758F-46C1-A315-463374651A12}" type="parTrans" cxnId="{8440C7B7-E9EF-4DA2-AF68-CB4ECD33BC95}">
      <dgm:prSet/>
      <dgm:spPr/>
      <dgm:t>
        <a:bodyPr/>
        <a:lstStyle/>
        <a:p>
          <a:endParaRPr lang="pl-PL"/>
        </a:p>
      </dgm:t>
    </dgm:pt>
    <dgm:pt modelId="{82845B63-B1BD-4F14-B7D5-38EB30864507}" type="sibTrans" cxnId="{8440C7B7-E9EF-4DA2-AF68-CB4ECD33BC95}">
      <dgm:prSet/>
      <dgm:spPr/>
      <dgm:t>
        <a:bodyPr/>
        <a:lstStyle/>
        <a:p>
          <a:endParaRPr lang="pl-PL"/>
        </a:p>
      </dgm:t>
    </dgm:pt>
    <dgm:pt modelId="{D90DD203-1B16-4F46-889F-B906CAFBA238}">
      <dgm:prSet/>
      <dgm:spPr/>
      <dgm:t>
        <a:bodyPr/>
        <a:lstStyle/>
        <a:p>
          <a:r>
            <a:rPr lang="pl-PL" dirty="0">
              <a:latin typeface="Calibri Light" panose="020F0302020204030204" pitchFamily="34" charset="0"/>
            </a:rPr>
            <a:t>1.3. Inwestycje w infrastrukturę kulturalną </a:t>
          </a:r>
          <a:br>
            <a:rPr lang="pl-PL" dirty="0">
              <a:latin typeface="Calibri Light" panose="020F0302020204030204" pitchFamily="34" charset="0"/>
            </a:rPr>
          </a:br>
          <a:r>
            <a:rPr lang="pl-PL" dirty="0">
              <a:latin typeface="Calibri Light" panose="020F0302020204030204" pitchFamily="34" charset="0"/>
            </a:rPr>
            <a:t>i  </a:t>
          </a:r>
          <a:r>
            <a:rPr lang="pl-PL" dirty="0" err="1">
              <a:latin typeface="Calibri Light" panose="020F0302020204030204" pitchFamily="34" charset="0"/>
            </a:rPr>
            <a:t>rekreacyjno</a:t>
          </a:r>
          <a:r>
            <a:rPr lang="pl-PL" dirty="0">
              <a:latin typeface="Calibri Light" panose="020F0302020204030204" pitchFamily="34" charset="0"/>
            </a:rPr>
            <a:t>– sportową </a:t>
          </a:r>
        </a:p>
      </dgm:t>
    </dgm:pt>
    <dgm:pt modelId="{552665CB-F477-4AFD-B684-2DC8A83E11F6}" type="parTrans" cxnId="{47164F39-BAB3-4B96-80C0-C253A8B22BC1}">
      <dgm:prSet/>
      <dgm:spPr/>
      <dgm:t>
        <a:bodyPr/>
        <a:lstStyle/>
        <a:p>
          <a:endParaRPr lang="pl-PL"/>
        </a:p>
      </dgm:t>
    </dgm:pt>
    <dgm:pt modelId="{A08ABB6B-056B-4E10-B0BE-4540125110CA}" type="sibTrans" cxnId="{47164F39-BAB3-4B96-80C0-C253A8B22BC1}">
      <dgm:prSet/>
      <dgm:spPr/>
      <dgm:t>
        <a:bodyPr/>
        <a:lstStyle/>
        <a:p>
          <a:endParaRPr lang="pl-PL"/>
        </a:p>
      </dgm:t>
    </dgm:pt>
    <dgm:pt modelId="{55B7C4DC-862F-4747-B23A-B9D860799625}" type="pres">
      <dgm:prSet presAssocID="{70AD1AFF-D657-41DB-975A-92E69E583572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l-PL"/>
        </a:p>
      </dgm:t>
    </dgm:pt>
    <dgm:pt modelId="{B41E8300-97A1-4BE7-943A-9728D169B9D8}" type="pres">
      <dgm:prSet presAssocID="{3B1E720E-55A1-4C9C-A2C8-5C6C4A3DF642}" presName="root" presStyleCnt="0"/>
      <dgm:spPr/>
    </dgm:pt>
    <dgm:pt modelId="{C8DF55CF-AB7B-4EB2-A304-EEBB409A407C}" type="pres">
      <dgm:prSet presAssocID="{3B1E720E-55A1-4C9C-A2C8-5C6C4A3DF642}" presName="rootComposite" presStyleCnt="0"/>
      <dgm:spPr/>
    </dgm:pt>
    <dgm:pt modelId="{E25BAD6D-DE4C-4310-B314-388126ED069B}" type="pres">
      <dgm:prSet presAssocID="{3B1E720E-55A1-4C9C-A2C8-5C6C4A3DF642}" presName="rootText" presStyleLbl="node1" presStyleIdx="0" presStyleCnt="1" custScaleX="342201"/>
      <dgm:spPr/>
      <dgm:t>
        <a:bodyPr/>
        <a:lstStyle/>
        <a:p>
          <a:endParaRPr lang="pl-PL"/>
        </a:p>
      </dgm:t>
    </dgm:pt>
    <dgm:pt modelId="{03353DE7-72ED-4433-9078-CF2380E53386}" type="pres">
      <dgm:prSet presAssocID="{3B1E720E-55A1-4C9C-A2C8-5C6C4A3DF642}" presName="rootConnector" presStyleLbl="node1" presStyleIdx="0" presStyleCnt="1"/>
      <dgm:spPr/>
      <dgm:t>
        <a:bodyPr/>
        <a:lstStyle/>
        <a:p>
          <a:endParaRPr lang="pl-PL"/>
        </a:p>
      </dgm:t>
    </dgm:pt>
    <dgm:pt modelId="{24CA86F5-C1A2-47F9-999A-A623C8B3D283}" type="pres">
      <dgm:prSet presAssocID="{3B1E720E-55A1-4C9C-A2C8-5C6C4A3DF642}" presName="childShape" presStyleCnt="0"/>
      <dgm:spPr/>
    </dgm:pt>
    <dgm:pt modelId="{F2FB9C77-261A-4FC8-AF4B-034B7CB3FE49}" type="pres">
      <dgm:prSet presAssocID="{B1EA250F-8618-4675-A376-846AB3178085}" presName="Name13" presStyleLbl="parChTrans1D2" presStyleIdx="0" presStyleCnt="3"/>
      <dgm:spPr/>
      <dgm:t>
        <a:bodyPr/>
        <a:lstStyle/>
        <a:p>
          <a:endParaRPr lang="pl-PL"/>
        </a:p>
      </dgm:t>
    </dgm:pt>
    <dgm:pt modelId="{DE0CCF23-473C-42F8-937C-81411106505E}" type="pres">
      <dgm:prSet presAssocID="{ACE586E0-82DD-41B9-BACD-A3FA6698BA7F}" presName="childText" presStyleLbl="bgAcc1" presStyleIdx="0" presStyleCnt="3" custScaleX="389786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E88DD76-1274-402F-9677-93F8BE57FD8D}" type="pres">
      <dgm:prSet presAssocID="{A5270D5D-758F-46C1-A315-463374651A12}" presName="Name13" presStyleLbl="parChTrans1D2" presStyleIdx="1" presStyleCnt="3"/>
      <dgm:spPr/>
      <dgm:t>
        <a:bodyPr/>
        <a:lstStyle/>
        <a:p>
          <a:endParaRPr lang="pl-PL"/>
        </a:p>
      </dgm:t>
    </dgm:pt>
    <dgm:pt modelId="{D287EF51-DEA3-4377-943A-2B1BF1155997}" type="pres">
      <dgm:prSet presAssocID="{5D2B3A81-C0E5-4388-AE59-9AE9FE0876D8}" presName="childText" presStyleLbl="bgAcc1" presStyleIdx="1" presStyleCnt="3" custScaleX="389668" custLinFactNeighborX="-1269" custLinFactNeighborY="5639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CF42E0E8-D23C-40C1-A27A-566265D38B6E}" type="pres">
      <dgm:prSet presAssocID="{552665CB-F477-4AFD-B684-2DC8A83E11F6}" presName="Name13" presStyleLbl="parChTrans1D2" presStyleIdx="2" presStyleCnt="3"/>
      <dgm:spPr/>
      <dgm:t>
        <a:bodyPr/>
        <a:lstStyle/>
        <a:p>
          <a:endParaRPr lang="pl-PL"/>
        </a:p>
      </dgm:t>
    </dgm:pt>
    <dgm:pt modelId="{04237907-5DB5-4D2B-BC02-E868307973EB}" type="pres">
      <dgm:prSet presAssocID="{D90DD203-1B16-4F46-889F-B906CAFBA238}" presName="childText" presStyleLbl="bgAcc1" presStyleIdx="2" presStyleCnt="3" custScaleX="389668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8055AE42-3339-467C-8A23-FD4FE82847DA}" srcId="{3B1E720E-55A1-4C9C-A2C8-5C6C4A3DF642}" destId="{ACE586E0-82DD-41B9-BACD-A3FA6698BA7F}" srcOrd="0" destOrd="0" parTransId="{B1EA250F-8618-4675-A376-846AB3178085}" sibTransId="{82DA6787-D3FC-4B44-89EB-250CFC54BEE5}"/>
    <dgm:cxn modelId="{51A96753-63FC-4B7D-9035-FC46DECA2C30}" type="presOf" srcId="{A5270D5D-758F-46C1-A315-463374651A12}" destId="{EE88DD76-1274-402F-9677-93F8BE57FD8D}" srcOrd="0" destOrd="0" presId="urn:microsoft.com/office/officeart/2005/8/layout/hierarchy3"/>
    <dgm:cxn modelId="{C98081DA-1102-4B77-BE98-E49826FCC988}" type="presOf" srcId="{5D2B3A81-C0E5-4388-AE59-9AE9FE0876D8}" destId="{D287EF51-DEA3-4377-943A-2B1BF1155997}" srcOrd="0" destOrd="0" presId="urn:microsoft.com/office/officeart/2005/8/layout/hierarchy3"/>
    <dgm:cxn modelId="{485B00BD-B71A-4981-8057-921927867EC7}" type="presOf" srcId="{70AD1AFF-D657-41DB-975A-92E69E583572}" destId="{55B7C4DC-862F-4747-B23A-B9D860799625}" srcOrd="0" destOrd="0" presId="urn:microsoft.com/office/officeart/2005/8/layout/hierarchy3"/>
    <dgm:cxn modelId="{6AEB9E0A-C3FA-4FA8-B3B5-9AA9A49AB6D3}" type="presOf" srcId="{ACE586E0-82DD-41B9-BACD-A3FA6698BA7F}" destId="{DE0CCF23-473C-42F8-937C-81411106505E}" srcOrd="0" destOrd="0" presId="urn:microsoft.com/office/officeart/2005/8/layout/hierarchy3"/>
    <dgm:cxn modelId="{C4FDE9FE-EB5A-4048-8AD2-FF79ECF893AC}" srcId="{70AD1AFF-D657-41DB-975A-92E69E583572}" destId="{3B1E720E-55A1-4C9C-A2C8-5C6C4A3DF642}" srcOrd="0" destOrd="0" parTransId="{D636F761-954C-456D-BDB4-CB1EF90D4577}" sibTransId="{32620E6D-0D3F-4274-B62C-75E94951A633}"/>
    <dgm:cxn modelId="{C28EEA9B-093A-464E-AB07-106601889E18}" type="presOf" srcId="{552665CB-F477-4AFD-B684-2DC8A83E11F6}" destId="{CF42E0E8-D23C-40C1-A27A-566265D38B6E}" srcOrd="0" destOrd="0" presId="urn:microsoft.com/office/officeart/2005/8/layout/hierarchy3"/>
    <dgm:cxn modelId="{413C3E84-CA4B-4313-8FBC-1C7E3A90F9A3}" type="presOf" srcId="{3B1E720E-55A1-4C9C-A2C8-5C6C4A3DF642}" destId="{03353DE7-72ED-4433-9078-CF2380E53386}" srcOrd="1" destOrd="0" presId="urn:microsoft.com/office/officeart/2005/8/layout/hierarchy3"/>
    <dgm:cxn modelId="{AE7FC0B2-1883-4918-AB2E-724573D70CAC}" type="presOf" srcId="{B1EA250F-8618-4675-A376-846AB3178085}" destId="{F2FB9C77-261A-4FC8-AF4B-034B7CB3FE49}" srcOrd="0" destOrd="0" presId="urn:microsoft.com/office/officeart/2005/8/layout/hierarchy3"/>
    <dgm:cxn modelId="{47164F39-BAB3-4B96-80C0-C253A8B22BC1}" srcId="{3B1E720E-55A1-4C9C-A2C8-5C6C4A3DF642}" destId="{D90DD203-1B16-4F46-889F-B906CAFBA238}" srcOrd="2" destOrd="0" parTransId="{552665CB-F477-4AFD-B684-2DC8A83E11F6}" sibTransId="{A08ABB6B-056B-4E10-B0BE-4540125110CA}"/>
    <dgm:cxn modelId="{27047EE6-92A0-4FBA-890B-2E1563BA5946}" type="presOf" srcId="{D90DD203-1B16-4F46-889F-B906CAFBA238}" destId="{04237907-5DB5-4D2B-BC02-E868307973EB}" srcOrd="0" destOrd="0" presId="urn:microsoft.com/office/officeart/2005/8/layout/hierarchy3"/>
    <dgm:cxn modelId="{918B447B-1F32-4CC3-AC04-48B637F8665E}" type="presOf" srcId="{3B1E720E-55A1-4C9C-A2C8-5C6C4A3DF642}" destId="{E25BAD6D-DE4C-4310-B314-388126ED069B}" srcOrd="0" destOrd="0" presId="urn:microsoft.com/office/officeart/2005/8/layout/hierarchy3"/>
    <dgm:cxn modelId="{8440C7B7-E9EF-4DA2-AF68-CB4ECD33BC95}" srcId="{3B1E720E-55A1-4C9C-A2C8-5C6C4A3DF642}" destId="{5D2B3A81-C0E5-4388-AE59-9AE9FE0876D8}" srcOrd="1" destOrd="0" parTransId="{A5270D5D-758F-46C1-A315-463374651A12}" sibTransId="{82845B63-B1BD-4F14-B7D5-38EB30864507}"/>
    <dgm:cxn modelId="{48ECD2E2-BAB0-4D18-98D7-90BB2D3E63B2}" type="presParOf" srcId="{55B7C4DC-862F-4747-B23A-B9D860799625}" destId="{B41E8300-97A1-4BE7-943A-9728D169B9D8}" srcOrd="0" destOrd="0" presId="urn:microsoft.com/office/officeart/2005/8/layout/hierarchy3"/>
    <dgm:cxn modelId="{D147AEEE-9BA4-4AF6-B10F-37B78CEEA4E0}" type="presParOf" srcId="{B41E8300-97A1-4BE7-943A-9728D169B9D8}" destId="{C8DF55CF-AB7B-4EB2-A304-EEBB409A407C}" srcOrd="0" destOrd="0" presId="urn:microsoft.com/office/officeart/2005/8/layout/hierarchy3"/>
    <dgm:cxn modelId="{D8CD1D49-DA88-4BB1-A1D4-2D07C2417B57}" type="presParOf" srcId="{C8DF55CF-AB7B-4EB2-A304-EEBB409A407C}" destId="{E25BAD6D-DE4C-4310-B314-388126ED069B}" srcOrd="0" destOrd="0" presId="urn:microsoft.com/office/officeart/2005/8/layout/hierarchy3"/>
    <dgm:cxn modelId="{581AA105-E8CC-465F-9DD7-8EB43C43B1A4}" type="presParOf" srcId="{C8DF55CF-AB7B-4EB2-A304-EEBB409A407C}" destId="{03353DE7-72ED-4433-9078-CF2380E53386}" srcOrd="1" destOrd="0" presId="urn:microsoft.com/office/officeart/2005/8/layout/hierarchy3"/>
    <dgm:cxn modelId="{0175B6AE-63DC-43E9-9AAD-4333DFD4A77D}" type="presParOf" srcId="{B41E8300-97A1-4BE7-943A-9728D169B9D8}" destId="{24CA86F5-C1A2-47F9-999A-A623C8B3D283}" srcOrd="1" destOrd="0" presId="urn:microsoft.com/office/officeart/2005/8/layout/hierarchy3"/>
    <dgm:cxn modelId="{25EAB219-34B7-42B9-BFA2-33FAEE2550C4}" type="presParOf" srcId="{24CA86F5-C1A2-47F9-999A-A623C8B3D283}" destId="{F2FB9C77-261A-4FC8-AF4B-034B7CB3FE49}" srcOrd="0" destOrd="0" presId="urn:microsoft.com/office/officeart/2005/8/layout/hierarchy3"/>
    <dgm:cxn modelId="{81D60103-FB0A-4708-88F4-C925031E3EC7}" type="presParOf" srcId="{24CA86F5-C1A2-47F9-999A-A623C8B3D283}" destId="{DE0CCF23-473C-42F8-937C-81411106505E}" srcOrd="1" destOrd="0" presId="urn:microsoft.com/office/officeart/2005/8/layout/hierarchy3"/>
    <dgm:cxn modelId="{A38641D3-6907-49A7-8B5F-1D2B115AFC8F}" type="presParOf" srcId="{24CA86F5-C1A2-47F9-999A-A623C8B3D283}" destId="{EE88DD76-1274-402F-9677-93F8BE57FD8D}" srcOrd="2" destOrd="0" presId="urn:microsoft.com/office/officeart/2005/8/layout/hierarchy3"/>
    <dgm:cxn modelId="{EDE1CB4C-8354-4381-A652-AC49E0AF237E}" type="presParOf" srcId="{24CA86F5-C1A2-47F9-999A-A623C8B3D283}" destId="{D287EF51-DEA3-4377-943A-2B1BF1155997}" srcOrd="3" destOrd="0" presId="urn:microsoft.com/office/officeart/2005/8/layout/hierarchy3"/>
    <dgm:cxn modelId="{BE0EFB9D-EC89-4A3B-9C47-D7661736D4FD}" type="presParOf" srcId="{24CA86F5-C1A2-47F9-999A-A623C8B3D283}" destId="{CF42E0E8-D23C-40C1-A27A-566265D38B6E}" srcOrd="4" destOrd="0" presId="urn:microsoft.com/office/officeart/2005/8/layout/hierarchy3"/>
    <dgm:cxn modelId="{99530F9C-7E4C-479E-A576-C963EE88EA54}" type="presParOf" srcId="{24CA86F5-C1A2-47F9-999A-A623C8B3D283}" destId="{04237907-5DB5-4D2B-BC02-E868307973EB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0AD1AFF-D657-41DB-975A-92E69E583572}" type="doc">
      <dgm:prSet loTypeId="urn:microsoft.com/office/officeart/2005/8/layout/hierarchy3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pl-PL"/>
        </a:p>
      </dgm:t>
    </dgm:pt>
    <dgm:pt modelId="{3B1E720E-55A1-4C9C-A2C8-5C6C4A3DF642}">
      <dgm:prSet phldrT="[Tekst]"/>
      <dgm:spPr>
        <a:solidFill>
          <a:schemeClr val="accent1">
            <a:lumMod val="75000"/>
          </a:schemeClr>
        </a:solidFill>
      </dgm:spPr>
      <dgm:t>
        <a:bodyPr/>
        <a:lstStyle/>
        <a:p>
          <a:pPr>
            <a:buAutoNum type="arabicPeriod"/>
          </a:pPr>
          <a:r>
            <a:rPr lang="pl-PL" b="1" dirty="0">
              <a:latin typeface="Calibri Light" panose="020F0302020204030204" pitchFamily="34" charset="0"/>
            </a:rPr>
            <a:t>2. Podniesienie poziomu edukacji </a:t>
          </a:r>
          <a:br>
            <a:rPr lang="pl-PL" b="1" dirty="0">
              <a:latin typeface="Calibri Light" panose="020F0302020204030204" pitchFamily="34" charset="0"/>
            </a:rPr>
          </a:br>
          <a:r>
            <a:rPr lang="pl-PL" b="1" dirty="0">
              <a:latin typeface="Calibri Light" panose="020F0302020204030204" pitchFamily="34" charset="0"/>
            </a:rPr>
            <a:t>na obszarze rewitalizowanym </a:t>
          </a:r>
        </a:p>
      </dgm:t>
    </dgm:pt>
    <dgm:pt modelId="{D636F761-954C-456D-BDB4-CB1EF90D4577}" type="parTrans" cxnId="{C4FDE9FE-EB5A-4048-8AD2-FF79ECF893AC}">
      <dgm:prSet/>
      <dgm:spPr/>
      <dgm:t>
        <a:bodyPr/>
        <a:lstStyle/>
        <a:p>
          <a:endParaRPr lang="pl-PL"/>
        </a:p>
      </dgm:t>
    </dgm:pt>
    <dgm:pt modelId="{32620E6D-0D3F-4274-B62C-75E94951A633}" type="sibTrans" cxnId="{C4FDE9FE-EB5A-4048-8AD2-FF79ECF893AC}">
      <dgm:prSet/>
      <dgm:spPr/>
      <dgm:t>
        <a:bodyPr/>
        <a:lstStyle/>
        <a:p>
          <a:endParaRPr lang="pl-PL"/>
        </a:p>
      </dgm:t>
    </dgm:pt>
    <dgm:pt modelId="{ACE586E0-82DD-41B9-BACD-A3FA6698BA7F}">
      <dgm:prSet phldrT="[Tekst]"/>
      <dgm:spPr/>
      <dgm:t>
        <a:bodyPr/>
        <a:lstStyle/>
        <a:p>
          <a:pPr>
            <a:buNone/>
          </a:pPr>
          <a:r>
            <a:rPr lang="pl-PL" dirty="0">
              <a:latin typeface="Calibri Light" panose="020F0302020204030204" pitchFamily="34" charset="0"/>
            </a:rPr>
            <a:t>2.1. Podniesienie poziomu świadczonych usług edukacyjnych </a:t>
          </a:r>
          <a:endParaRPr lang="pl-PL" dirty="0"/>
        </a:p>
      </dgm:t>
    </dgm:pt>
    <dgm:pt modelId="{B1EA250F-8618-4675-A376-846AB3178085}" type="parTrans" cxnId="{8055AE42-3339-467C-8A23-FD4FE82847DA}">
      <dgm:prSet/>
      <dgm:spPr/>
      <dgm:t>
        <a:bodyPr/>
        <a:lstStyle/>
        <a:p>
          <a:endParaRPr lang="pl-PL"/>
        </a:p>
      </dgm:t>
    </dgm:pt>
    <dgm:pt modelId="{82DA6787-D3FC-4B44-89EB-250CFC54BEE5}" type="sibTrans" cxnId="{8055AE42-3339-467C-8A23-FD4FE82847DA}">
      <dgm:prSet/>
      <dgm:spPr/>
      <dgm:t>
        <a:bodyPr/>
        <a:lstStyle/>
        <a:p>
          <a:endParaRPr lang="pl-PL"/>
        </a:p>
      </dgm:t>
    </dgm:pt>
    <dgm:pt modelId="{5D2B3A81-C0E5-4388-AE59-9AE9FE0876D8}">
      <dgm:prSet/>
      <dgm:spPr/>
      <dgm:t>
        <a:bodyPr/>
        <a:lstStyle/>
        <a:p>
          <a:r>
            <a:rPr lang="pl-PL" dirty="0">
              <a:latin typeface="Calibri Light" panose="020F0302020204030204" pitchFamily="34" charset="0"/>
            </a:rPr>
            <a:t>2.2. Integracja i edukacja  </a:t>
          </a:r>
          <a:br>
            <a:rPr lang="pl-PL" dirty="0">
              <a:latin typeface="Calibri Light" panose="020F0302020204030204" pitchFamily="34" charset="0"/>
            </a:rPr>
          </a:br>
          <a:r>
            <a:rPr lang="pl-PL" dirty="0">
              <a:latin typeface="Calibri Light" panose="020F0302020204030204" pitchFamily="34" charset="0"/>
            </a:rPr>
            <a:t>dzieci i młodzieży </a:t>
          </a:r>
        </a:p>
      </dgm:t>
    </dgm:pt>
    <dgm:pt modelId="{A5270D5D-758F-46C1-A315-463374651A12}" type="parTrans" cxnId="{8440C7B7-E9EF-4DA2-AF68-CB4ECD33BC95}">
      <dgm:prSet/>
      <dgm:spPr/>
      <dgm:t>
        <a:bodyPr/>
        <a:lstStyle/>
        <a:p>
          <a:endParaRPr lang="pl-PL"/>
        </a:p>
      </dgm:t>
    </dgm:pt>
    <dgm:pt modelId="{82845B63-B1BD-4F14-B7D5-38EB30864507}" type="sibTrans" cxnId="{8440C7B7-E9EF-4DA2-AF68-CB4ECD33BC95}">
      <dgm:prSet/>
      <dgm:spPr/>
      <dgm:t>
        <a:bodyPr/>
        <a:lstStyle/>
        <a:p>
          <a:endParaRPr lang="pl-PL"/>
        </a:p>
      </dgm:t>
    </dgm:pt>
    <dgm:pt modelId="{55B7C4DC-862F-4747-B23A-B9D860799625}" type="pres">
      <dgm:prSet presAssocID="{70AD1AFF-D657-41DB-975A-92E69E583572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l-PL"/>
        </a:p>
      </dgm:t>
    </dgm:pt>
    <dgm:pt modelId="{B41E8300-97A1-4BE7-943A-9728D169B9D8}" type="pres">
      <dgm:prSet presAssocID="{3B1E720E-55A1-4C9C-A2C8-5C6C4A3DF642}" presName="root" presStyleCnt="0"/>
      <dgm:spPr/>
    </dgm:pt>
    <dgm:pt modelId="{C8DF55CF-AB7B-4EB2-A304-EEBB409A407C}" type="pres">
      <dgm:prSet presAssocID="{3B1E720E-55A1-4C9C-A2C8-5C6C4A3DF642}" presName="rootComposite" presStyleCnt="0"/>
      <dgm:spPr/>
    </dgm:pt>
    <dgm:pt modelId="{E25BAD6D-DE4C-4310-B314-388126ED069B}" type="pres">
      <dgm:prSet presAssocID="{3B1E720E-55A1-4C9C-A2C8-5C6C4A3DF642}" presName="rootText" presStyleLbl="node1" presStyleIdx="0" presStyleCnt="1" custScaleX="342201" custLinFactNeighborX="1292" custLinFactNeighborY="-38451"/>
      <dgm:spPr/>
      <dgm:t>
        <a:bodyPr/>
        <a:lstStyle/>
        <a:p>
          <a:endParaRPr lang="pl-PL"/>
        </a:p>
      </dgm:t>
    </dgm:pt>
    <dgm:pt modelId="{03353DE7-72ED-4433-9078-CF2380E53386}" type="pres">
      <dgm:prSet presAssocID="{3B1E720E-55A1-4C9C-A2C8-5C6C4A3DF642}" presName="rootConnector" presStyleLbl="node1" presStyleIdx="0" presStyleCnt="1"/>
      <dgm:spPr/>
      <dgm:t>
        <a:bodyPr/>
        <a:lstStyle/>
        <a:p>
          <a:endParaRPr lang="pl-PL"/>
        </a:p>
      </dgm:t>
    </dgm:pt>
    <dgm:pt modelId="{24CA86F5-C1A2-47F9-999A-A623C8B3D283}" type="pres">
      <dgm:prSet presAssocID="{3B1E720E-55A1-4C9C-A2C8-5C6C4A3DF642}" presName="childShape" presStyleCnt="0"/>
      <dgm:spPr/>
    </dgm:pt>
    <dgm:pt modelId="{F2FB9C77-261A-4FC8-AF4B-034B7CB3FE49}" type="pres">
      <dgm:prSet presAssocID="{B1EA250F-8618-4675-A376-846AB3178085}" presName="Name13" presStyleLbl="parChTrans1D2" presStyleIdx="0" presStyleCnt="2"/>
      <dgm:spPr/>
      <dgm:t>
        <a:bodyPr/>
        <a:lstStyle/>
        <a:p>
          <a:endParaRPr lang="pl-PL"/>
        </a:p>
      </dgm:t>
    </dgm:pt>
    <dgm:pt modelId="{DE0CCF23-473C-42F8-937C-81411106505E}" type="pres">
      <dgm:prSet presAssocID="{ACE586E0-82DD-41B9-BACD-A3FA6698BA7F}" presName="childText" presStyleLbl="bgAcc1" presStyleIdx="0" presStyleCnt="2" custScaleX="389786" custLinFactNeighborX="-1498" custLinFactNeighborY="-43190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E88DD76-1274-402F-9677-93F8BE57FD8D}" type="pres">
      <dgm:prSet presAssocID="{A5270D5D-758F-46C1-A315-463374651A12}" presName="Name13" presStyleLbl="parChTrans1D2" presStyleIdx="1" presStyleCnt="2"/>
      <dgm:spPr/>
      <dgm:t>
        <a:bodyPr/>
        <a:lstStyle/>
        <a:p>
          <a:endParaRPr lang="pl-PL"/>
        </a:p>
      </dgm:t>
    </dgm:pt>
    <dgm:pt modelId="{D287EF51-DEA3-4377-943A-2B1BF1155997}" type="pres">
      <dgm:prSet presAssocID="{5D2B3A81-C0E5-4388-AE59-9AE9FE0876D8}" presName="childText" presStyleLbl="bgAcc1" presStyleIdx="1" presStyleCnt="2" custScaleX="389668" custLinFactNeighborX="-1498" custLinFactNeighborY="-45477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8055AE42-3339-467C-8A23-FD4FE82847DA}" srcId="{3B1E720E-55A1-4C9C-A2C8-5C6C4A3DF642}" destId="{ACE586E0-82DD-41B9-BACD-A3FA6698BA7F}" srcOrd="0" destOrd="0" parTransId="{B1EA250F-8618-4675-A376-846AB3178085}" sibTransId="{82DA6787-D3FC-4B44-89EB-250CFC54BEE5}"/>
    <dgm:cxn modelId="{51A96753-63FC-4B7D-9035-FC46DECA2C30}" type="presOf" srcId="{A5270D5D-758F-46C1-A315-463374651A12}" destId="{EE88DD76-1274-402F-9677-93F8BE57FD8D}" srcOrd="0" destOrd="0" presId="urn:microsoft.com/office/officeart/2005/8/layout/hierarchy3"/>
    <dgm:cxn modelId="{C98081DA-1102-4B77-BE98-E49826FCC988}" type="presOf" srcId="{5D2B3A81-C0E5-4388-AE59-9AE9FE0876D8}" destId="{D287EF51-DEA3-4377-943A-2B1BF1155997}" srcOrd="0" destOrd="0" presId="urn:microsoft.com/office/officeart/2005/8/layout/hierarchy3"/>
    <dgm:cxn modelId="{485B00BD-B71A-4981-8057-921927867EC7}" type="presOf" srcId="{70AD1AFF-D657-41DB-975A-92E69E583572}" destId="{55B7C4DC-862F-4747-B23A-B9D860799625}" srcOrd="0" destOrd="0" presId="urn:microsoft.com/office/officeart/2005/8/layout/hierarchy3"/>
    <dgm:cxn modelId="{6AEB9E0A-C3FA-4FA8-B3B5-9AA9A49AB6D3}" type="presOf" srcId="{ACE586E0-82DD-41B9-BACD-A3FA6698BA7F}" destId="{DE0CCF23-473C-42F8-937C-81411106505E}" srcOrd="0" destOrd="0" presId="urn:microsoft.com/office/officeart/2005/8/layout/hierarchy3"/>
    <dgm:cxn modelId="{C4FDE9FE-EB5A-4048-8AD2-FF79ECF893AC}" srcId="{70AD1AFF-D657-41DB-975A-92E69E583572}" destId="{3B1E720E-55A1-4C9C-A2C8-5C6C4A3DF642}" srcOrd="0" destOrd="0" parTransId="{D636F761-954C-456D-BDB4-CB1EF90D4577}" sibTransId="{32620E6D-0D3F-4274-B62C-75E94951A633}"/>
    <dgm:cxn modelId="{413C3E84-CA4B-4313-8FBC-1C7E3A90F9A3}" type="presOf" srcId="{3B1E720E-55A1-4C9C-A2C8-5C6C4A3DF642}" destId="{03353DE7-72ED-4433-9078-CF2380E53386}" srcOrd="1" destOrd="0" presId="urn:microsoft.com/office/officeart/2005/8/layout/hierarchy3"/>
    <dgm:cxn modelId="{AE7FC0B2-1883-4918-AB2E-724573D70CAC}" type="presOf" srcId="{B1EA250F-8618-4675-A376-846AB3178085}" destId="{F2FB9C77-261A-4FC8-AF4B-034B7CB3FE49}" srcOrd="0" destOrd="0" presId="urn:microsoft.com/office/officeart/2005/8/layout/hierarchy3"/>
    <dgm:cxn modelId="{918B447B-1F32-4CC3-AC04-48B637F8665E}" type="presOf" srcId="{3B1E720E-55A1-4C9C-A2C8-5C6C4A3DF642}" destId="{E25BAD6D-DE4C-4310-B314-388126ED069B}" srcOrd="0" destOrd="0" presId="urn:microsoft.com/office/officeart/2005/8/layout/hierarchy3"/>
    <dgm:cxn modelId="{8440C7B7-E9EF-4DA2-AF68-CB4ECD33BC95}" srcId="{3B1E720E-55A1-4C9C-A2C8-5C6C4A3DF642}" destId="{5D2B3A81-C0E5-4388-AE59-9AE9FE0876D8}" srcOrd="1" destOrd="0" parTransId="{A5270D5D-758F-46C1-A315-463374651A12}" sibTransId="{82845B63-B1BD-4F14-B7D5-38EB30864507}"/>
    <dgm:cxn modelId="{48ECD2E2-BAB0-4D18-98D7-90BB2D3E63B2}" type="presParOf" srcId="{55B7C4DC-862F-4747-B23A-B9D860799625}" destId="{B41E8300-97A1-4BE7-943A-9728D169B9D8}" srcOrd="0" destOrd="0" presId="urn:microsoft.com/office/officeart/2005/8/layout/hierarchy3"/>
    <dgm:cxn modelId="{D147AEEE-9BA4-4AF6-B10F-37B78CEEA4E0}" type="presParOf" srcId="{B41E8300-97A1-4BE7-943A-9728D169B9D8}" destId="{C8DF55CF-AB7B-4EB2-A304-EEBB409A407C}" srcOrd="0" destOrd="0" presId="urn:microsoft.com/office/officeart/2005/8/layout/hierarchy3"/>
    <dgm:cxn modelId="{D8CD1D49-DA88-4BB1-A1D4-2D07C2417B57}" type="presParOf" srcId="{C8DF55CF-AB7B-4EB2-A304-EEBB409A407C}" destId="{E25BAD6D-DE4C-4310-B314-388126ED069B}" srcOrd="0" destOrd="0" presId="urn:microsoft.com/office/officeart/2005/8/layout/hierarchy3"/>
    <dgm:cxn modelId="{581AA105-E8CC-465F-9DD7-8EB43C43B1A4}" type="presParOf" srcId="{C8DF55CF-AB7B-4EB2-A304-EEBB409A407C}" destId="{03353DE7-72ED-4433-9078-CF2380E53386}" srcOrd="1" destOrd="0" presId="urn:microsoft.com/office/officeart/2005/8/layout/hierarchy3"/>
    <dgm:cxn modelId="{0175B6AE-63DC-43E9-9AAD-4333DFD4A77D}" type="presParOf" srcId="{B41E8300-97A1-4BE7-943A-9728D169B9D8}" destId="{24CA86F5-C1A2-47F9-999A-A623C8B3D283}" srcOrd="1" destOrd="0" presId="urn:microsoft.com/office/officeart/2005/8/layout/hierarchy3"/>
    <dgm:cxn modelId="{25EAB219-34B7-42B9-BFA2-33FAEE2550C4}" type="presParOf" srcId="{24CA86F5-C1A2-47F9-999A-A623C8B3D283}" destId="{F2FB9C77-261A-4FC8-AF4B-034B7CB3FE49}" srcOrd="0" destOrd="0" presId="urn:microsoft.com/office/officeart/2005/8/layout/hierarchy3"/>
    <dgm:cxn modelId="{81D60103-FB0A-4708-88F4-C925031E3EC7}" type="presParOf" srcId="{24CA86F5-C1A2-47F9-999A-A623C8B3D283}" destId="{DE0CCF23-473C-42F8-937C-81411106505E}" srcOrd="1" destOrd="0" presId="urn:microsoft.com/office/officeart/2005/8/layout/hierarchy3"/>
    <dgm:cxn modelId="{A38641D3-6907-49A7-8B5F-1D2B115AFC8F}" type="presParOf" srcId="{24CA86F5-C1A2-47F9-999A-A623C8B3D283}" destId="{EE88DD76-1274-402F-9677-93F8BE57FD8D}" srcOrd="2" destOrd="0" presId="urn:microsoft.com/office/officeart/2005/8/layout/hierarchy3"/>
    <dgm:cxn modelId="{EDE1CB4C-8354-4381-A652-AC49E0AF237E}" type="presParOf" srcId="{24CA86F5-C1A2-47F9-999A-A623C8B3D283}" destId="{D287EF51-DEA3-4377-943A-2B1BF1155997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0AD1AFF-D657-41DB-975A-92E69E583572}" type="doc">
      <dgm:prSet loTypeId="urn:microsoft.com/office/officeart/2005/8/layout/hierarchy3" loCatId="hierarchy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pl-PL"/>
        </a:p>
      </dgm:t>
    </dgm:pt>
    <dgm:pt modelId="{3B1E720E-55A1-4C9C-A2C8-5C6C4A3DF642}">
      <dgm:prSet phldrT="[Tekst]"/>
      <dgm:spPr>
        <a:solidFill>
          <a:schemeClr val="accent1"/>
        </a:solidFill>
      </dgm:spPr>
      <dgm:t>
        <a:bodyPr/>
        <a:lstStyle/>
        <a:p>
          <a:pPr>
            <a:buAutoNum type="arabicPeriod"/>
          </a:pPr>
          <a:r>
            <a:rPr lang="pl-PL" b="1" dirty="0">
              <a:latin typeface="Calibri Light" panose="020F0302020204030204" pitchFamily="34" charset="0"/>
            </a:rPr>
            <a:t>3. Rozwój aktywności zawodowej </a:t>
          </a:r>
          <a:br>
            <a:rPr lang="pl-PL" b="1" dirty="0">
              <a:latin typeface="Calibri Light" panose="020F0302020204030204" pitchFamily="34" charset="0"/>
            </a:rPr>
          </a:br>
          <a:r>
            <a:rPr lang="pl-PL" b="1" dirty="0">
              <a:latin typeface="Calibri Light" panose="020F0302020204030204" pitchFamily="34" charset="0"/>
            </a:rPr>
            <a:t>wśród mieszkańców </a:t>
          </a:r>
        </a:p>
      </dgm:t>
    </dgm:pt>
    <dgm:pt modelId="{D636F761-954C-456D-BDB4-CB1EF90D4577}" type="parTrans" cxnId="{C4FDE9FE-EB5A-4048-8AD2-FF79ECF893AC}">
      <dgm:prSet/>
      <dgm:spPr/>
      <dgm:t>
        <a:bodyPr/>
        <a:lstStyle/>
        <a:p>
          <a:endParaRPr lang="pl-PL"/>
        </a:p>
      </dgm:t>
    </dgm:pt>
    <dgm:pt modelId="{32620E6D-0D3F-4274-B62C-75E94951A633}" type="sibTrans" cxnId="{C4FDE9FE-EB5A-4048-8AD2-FF79ECF893AC}">
      <dgm:prSet/>
      <dgm:spPr/>
      <dgm:t>
        <a:bodyPr/>
        <a:lstStyle/>
        <a:p>
          <a:endParaRPr lang="pl-PL"/>
        </a:p>
      </dgm:t>
    </dgm:pt>
    <dgm:pt modelId="{ACE586E0-82DD-41B9-BACD-A3FA6698BA7F}">
      <dgm:prSet phldrT="[Tekst]"/>
      <dgm:spPr/>
      <dgm:t>
        <a:bodyPr/>
        <a:lstStyle/>
        <a:p>
          <a:pPr>
            <a:buNone/>
          </a:pPr>
          <a:r>
            <a:rPr lang="pl-PL" dirty="0">
              <a:latin typeface="Calibri Light" panose="020F0302020204030204" pitchFamily="34" charset="0"/>
            </a:rPr>
            <a:t>3.1. Aktywizacja osób bezrobotnych </a:t>
          </a:r>
          <a:br>
            <a:rPr lang="pl-PL" dirty="0">
              <a:latin typeface="Calibri Light" panose="020F0302020204030204" pitchFamily="34" charset="0"/>
            </a:rPr>
          </a:br>
          <a:r>
            <a:rPr lang="pl-PL" dirty="0">
              <a:latin typeface="Calibri Light" panose="020F0302020204030204" pitchFamily="34" charset="0"/>
            </a:rPr>
            <a:t>i zagrożonych wykluczeniem </a:t>
          </a:r>
          <a:endParaRPr lang="pl-PL" dirty="0"/>
        </a:p>
      </dgm:t>
    </dgm:pt>
    <dgm:pt modelId="{B1EA250F-8618-4675-A376-846AB3178085}" type="parTrans" cxnId="{8055AE42-3339-467C-8A23-FD4FE82847DA}">
      <dgm:prSet/>
      <dgm:spPr/>
      <dgm:t>
        <a:bodyPr/>
        <a:lstStyle/>
        <a:p>
          <a:endParaRPr lang="pl-PL"/>
        </a:p>
      </dgm:t>
    </dgm:pt>
    <dgm:pt modelId="{82DA6787-D3FC-4B44-89EB-250CFC54BEE5}" type="sibTrans" cxnId="{8055AE42-3339-467C-8A23-FD4FE82847DA}">
      <dgm:prSet/>
      <dgm:spPr/>
      <dgm:t>
        <a:bodyPr/>
        <a:lstStyle/>
        <a:p>
          <a:endParaRPr lang="pl-PL"/>
        </a:p>
      </dgm:t>
    </dgm:pt>
    <dgm:pt modelId="{5D2B3A81-C0E5-4388-AE59-9AE9FE0876D8}">
      <dgm:prSet/>
      <dgm:spPr/>
      <dgm:t>
        <a:bodyPr/>
        <a:lstStyle/>
        <a:p>
          <a:r>
            <a:rPr lang="pl-PL" dirty="0">
              <a:latin typeface="Calibri Light" panose="020F0302020204030204" pitchFamily="34" charset="0"/>
            </a:rPr>
            <a:t>3.2. Wspieranie rozwoju przedsiębiorczości </a:t>
          </a:r>
        </a:p>
      </dgm:t>
    </dgm:pt>
    <dgm:pt modelId="{A5270D5D-758F-46C1-A315-463374651A12}" type="parTrans" cxnId="{8440C7B7-E9EF-4DA2-AF68-CB4ECD33BC95}">
      <dgm:prSet/>
      <dgm:spPr/>
      <dgm:t>
        <a:bodyPr/>
        <a:lstStyle/>
        <a:p>
          <a:endParaRPr lang="pl-PL"/>
        </a:p>
      </dgm:t>
    </dgm:pt>
    <dgm:pt modelId="{82845B63-B1BD-4F14-B7D5-38EB30864507}" type="sibTrans" cxnId="{8440C7B7-E9EF-4DA2-AF68-CB4ECD33BC95}">
      <dgm:prSet/>
      <dgm:spPr/>
      <dgm:t>
        <a:bodyPr/>
        <a:lstStyle/>
        <a:p>
          <a:endParaRPr lang="pl-PL"/>
        </a:p>
      </dgm:t>
    </dgm:pt>
    <dgm:pt modelId="{55B7C4DC-862F-4747-B23A-B9D860799625}" type="pres">
      <dgm:prSet presAssocID="{70AD1AFF-D657-41DB-975A-92E69E583572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l-PL"/>
        </a:p>
      </dgm:t>
    </dgm:pt>
    <dgm:pt modelId="{B41E8300-97A1-4BE7-943A-9728D169B9D8}" type="pres">
      <dgm:prSet presAssocID="{3B1E720E-55A1-4C9C-A2C8-5C6C4A3DF642}" presName="root" presStyleCnt="0"/>
      <dgm:spPr/>
    </dgm:pt>
    <dgm:pt modelId="{C8DF55CF-AB7B-4EB2-A304-EEBB409A407C}" type="pres">
      <dgm:prSet presAssocID="{3B1E720E-55A1-4C9C-A2C8-5C6C4A3DF642}" presName="rootComposite" presStyleCnt="0"/>
      <dgm:spPr/>
    </dgm:pt>
    <dgm:pt modelId="{E25BAD6D-DE4C-4310-B314-388126ED069B}" type="pres">
      <dgm:prSet presAssocID="{3B1E720E-55A1-4C9C-A2C8-5C6C4A3DF642}" presName="rootText" presStyleLbl="node1" presStyleIdx="0" presStyleCnt="1" custScaleX="342201"/>
      <dgm:spPr/>
      <dgm:t>
        <a:bodyPr/>
        <a:lstStyle/>
        <a:p>
          <a:endParaRPr lang="pl-PL"/>
        </a:p>
      </dgm:t>
    </dgm:pt>
    <dgm:pt modelId="{03353DE7-72ED-4433-9078-CF2380E53386}" type="pres">
      <dgm:prSet presAssocID="{3B1E720E-55A1-4C9C-A2C8-5C6C4A3DF642}" presName="rootConnector" presStyleLbl="node1" presStyleIdx="0" presStyleCnt="1"/>
      <dgm:spPr/>
      <dgm:t>
        <a:bodyPr/>
        <a:lstStyle/>
        <a:p>
          <a:endParaRPr lang="pl-PL"/>
        </a:p>
      </dgm:t>
    </dgm:pt>
    <dgm:pt modelId="{24CA86F5-C1A2-47F9-999A-A623C8B3D283}" type="pres">
      <dgm:prSet presAssocID="{3B1E720E-55A1-4C9C-A2C8-5C6C4A3DF642}" presName="childShape" presStyleCnt="0"/>
      <dgm:spPr/>
    </dgm:pt>
    <dgm:pt modelId="{F2FB9C77-261A-4FC8-AF4B-034B7CB3FE49}" type="pres">
      <dgm:prSet presAssocID="{B1EA250F-8618-4675-A376-846AB3178085}" presName="Name13" presStyleLbl="parChTrans1D2" presStyleIdx="0" presStyleCnt="2"/>
      <dgm:spPr/>
      <dgm:t>
        <a:bodyPr/>
        <a:lstStyle/>
        <a:p>
          <a:endParaRPr lang="pl-PL"/>
        </a:p>
      </dgm:t>
    </dgm:pt>
    <dgm:pt modelId="{DE0CCF23-473C-42F8-937C-81411106505E}" type="pres">
      <dgm:prSet presAssocID="{ACE586E0-82DD-41B9-BACD-A3FA6698BA7F}" presName="childText" presStyleLbl="bgAcc1" presStyleIdx="0" presStyleCnt="2" custScaleX="389786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E88DD76-1274-402F-9677-93F8BE57FD8D}" type="pres">
      <dgm:prSet presAssocID="{A5270D5D-758F-46C1-A315-463374651A12}" presName="Name13" presStyleLbl="parChTrans1D2" presStyleIdx="1" presStyleCnt="2"/>
      <dgm:spPr/>
      <dgm:t>
        <a:bodyPr/>
        <a:lstStyle/>
        <a:p>
          <a:endParaRPr lang="pl-PL"/>
        </a:p>
      </dgm:t>
    </dgm:pt>
    <dgm:pt modelId="{D287EF51-DEA3-4377-943A-2B1BF1155997}" type="pres">
      <dgm:prSet presAssocID="{5D2B3A81-C0E5-4388-AE59-9AE9FE0876D8}" presName="childText" presStyleLbl="bgAcc1" presStyleIdx="1" presStyleCnt="2" custScaleX="389668" custLinFactNeighborX="-1269" custLinFactNeighborY="5639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8055AE42-3339-467C-8A23-FD4FE82847DA}" srcId="{3B1E720E-55A1-4C9C-A2C8-5C6C4A3DF642}" destId="{ACE586E0-82DD-41B9-BACD-A3FA6698BA7F}" srcOrd="0" destOrd="0" parTransId="{B1EA250F-8618-4675-A376-846AB3178085}" sibTransId="{82DA6787-D3FC-4B44-89EB-250CFC54BEE5}"/>
    <dgm:cxn modelId="{51A96753-63FC-4B7D-9035-FC46DECA2C30}" type="presOf" srcId="{A5270D5D-758F-46C1-A315-463374651A12}" destId="{EE88DD76-1274-402F-9677-93F8BE57FD8D}" srcOrd="0" destOrd="0" presId="urn:microsoft.com/office/officeart/2005/8/layout/hierarchy3"/>
    <dgm:cxn modelId="{C98081DA-1102-4B77-BE98-E49826FCC988}" type="presOf" srcId="{5D2B3A81-C0E5-4388-AE59-9AE9FE0876D8}" destId="{D287EF51-DEA3-4377-943A-2B1BF1155997}" srcOrd="0" destOrd="0" presId="urn:microsoft.com/office/officeart/2005/8/layout/hierarchy3"/>
    <dgm:cxn modelId="{485B00BD-B71A-4981-8057-921927867EC7}" type="presOf" srcId="{70AD1AFF-D657-41DB-975A-92E69E583572}" destId="{55B7C4DC-862F-4747-B23A-B9D860799625}" srcOrd="0" destOrd="0" presId="urn:microsoft.com/office/officeart/2005/8/layout/hierarchy3"/>
    <dgm:cxn modelId="{6AEB9E0A-C3FA-4FA8-B3B5-9AA9A49AB6D3}" type="presOf" srcId="{ACE586E0-82DD-41B9-BACD-A3FA6698BA7F}" destId="{DE0CCF23-473C-42F8-937C-81411106505E}" srcOrd="0" destOrd="0" presId="urn:microsoft.com/office/officeart/2005/8/layout/hierarchy3"/>
    <dgm:cxn modelId="{C4FDE9FE-EB5A-4048-8AD2-FF79ECF893AC}" srcId="{70AD1AFF-D657-41DB-975A-92E69E583572}" destId="{3B1E720E-55A1-4C9C-A2C8-5C6C4A3DF642}" srcOrd="0" destOrd="0" parTransId="{D636F761-954C-456D-BDB4-CB1EF90D4577}" sibTransId="{32620E6D-0D3F-4274-B62C-75E94951A633}"/>
    <dgm:cxn modelId="{413C3E84-CA4B-4313-8FBC-1C7E3A90F9A3}" type="presOf" srcId="{3B1E720E-55A1-4C9C-A2C8-5C6C4A3DF642}" destId="{03353DE7-72ED-4433-9078-CF2380E53386}" srcOrd="1" destOrd="0" presId="urn:microsoft.com/office/officeart/2005/8/layout/hierarchy3"/>
    <dgm:cxn modelId="{AE7FC0B2-1883-4918-AB2E-724573D70CAC}" type="presOf" srcId="{B1EA250F-8618-4675-A376-846AB3178085}" destId="{F2FB9C77-261A-4FC8-AF4B-034B7CB3FE49}" srcOrd="0" destOrd="0" presId="urn:microsoft.com/office/officeart/2005/8/layout/hierarchy3"/>
    <dgm:cxn modelId="{918B447B-1F32-4CC3-AC04-48B637F8665E}" type="presOf" srcId="{3B1E720E-55A1-4C9C-A2C8-5C6C4A3DF642}" destId="{E25BAD6D-DE4C-4310-B314-388126ED069B}" srcOrd="0" destOrd="0" presId="urn:microsoft.com/office/officeart/2005/8/layout/hierarchy3"/>
    <dgm:cxn modelId="{8440C7B7-E9EF-4DA2-AF68-CB4ECD33BC95}" srcId="{3B1E720E-55A1-4C9C-A2C8-5C6C4A3DF642}" destId="{5D2B3A81-C0E5-4388-AE59-9AE9FE0876D8}" srcOrd="1" destOrd="0" parTransId="{A5270D5D-758F-46C1-A315-463374651A12}" sibTransId="{82845B63-B1BD-4F14-B7D5-38EB30864507}"/>
    <dgm:cxn modelId="{48ECD2E2-BAB0-4D18-98D7-90BB2D3E63B2}" type="presParOf" srcId="{55B7C4DC-862F-4747-B23A-B9D860799625}" destId="{B41E8300-97A1-4BE7-943A-9728D169B9D8}" srcOrd="0" destOrd="0" presId="urn:microsoft.com/office/officeart/2005/8/layout/hierarchy3"/>
    <dgm:cxn modelId="{D147AEEE-9BA4-4AF6-B10F-37B78CEEA4E0}" type="presParOf" srcId="{B41E8300-97A1-4BE7-943A-9728D169B9D8}" destId="{C8DF55CF-AB7B-4EB2-A304-EEBB409A407C}" srcOrd="0" destOrd="0" presId="urn:microsoft.com/office/officeart/2005/8/layout/hierarchy3"/>
    <dgm:cxn modelId="{D8CD1D49-DA88-4BB1-A1D4-2D07C2417B57}" type="presParOf" srcId="{C8DF55CF-AB7B-4EB2-A304-EEBB409A407C}" destId="{E25BAD6D-DE4C-4310-B314-388126ED069B}" srcOrd="0" destOrd="0" presId="urn:microsoft.com/office/officeart/2005/8/layout/hierarchy3"/>
    <dgm:cxn modelId="{581AA105-E8CC-465F-9DD7-8EB43C43B1A4}" type="presParOf" srcId="{C8DF55CF-AB7B-4EB2-A304-EEBB409A407C}" destId="{03353DE7-72ED-4433-9078-CF2380E53386}" srcOrd="1" destOrd="0" presId="urn:microsoft.com/office/officeart/2005/8/layout/hierarchy3"/>
    <dgm:cxn modelId="{0175B6AE-63DC-43E9-9AAD-4333DFD4A77D}" type="presParOf" srcId="{B41E8300-97A1-4BE7-943A-9728D169B9D8}" destId="{24CA86F5-C1A2-47F9-999A-A623C8B3D283}" srcOrd="1" destOrd="0" presId="urn:microsoft.com/office/officeart/2005/8/layout/hierarchy3"/>
    <dgm:cxn modelId="{25EAB219-34B7-42B9-BFA2-33FAEE2550C4}" type="presParOf" srcId="{24CA86F5-C1A2-47F9-999A-A623C8B3D283}" destId="{F2FB9C77-261A-4FC8-AF4B-034B7CB3FE49}" srcOrd="0" destOrd="0" presId="urn:microsoft.com/office/officeart/2005/8/layout/hierarchy3"/>
    <dgm:cxn modelId="{81D60103-FB0A-4708-88F4-C925031E3EC7}" type="presParOf" srcId="{24CA86F5-C1A2-47F9-999A-A623C8B3D283}" destId="{DE0CCF23-473C-42F8-937C-81411106505E}" srcOrd="1" destOrd="0" presId="urn:microsoft.com/office/officeart/2005/8/layout/hierarchy3"/>
    <dgm:cxn modelId="{A38641D3-6907-49A7-8B5F-1D2B115AFC8F}" type="presParOf" srcId="{24CA86F5-C1A2-47F9-999A-A623C8B3D283}" destId="{EE88DD76-1274-402F-9677-93F8BE57FD8D}" srcOrd="2" destOrd="0" presId="urn:microsoft.com/office/officeart/2005/8/layout/hierarchy3"/>
    <dgm:cxn modelId="{EDE1CB4C-8354-4381-A652-AC49E0AF237E}" type="presParOf" srcId="{24CA86F5-C1A2-47F9-999A-A623C8B3D283}" destId="{D287EF51-DEA3-4377-943A-2B1BF1155997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0AD1AFF-D657-41DB-975A-92E69E583572}" type="doc">
      <dgm:prSet loTypeId="urn:microsoft.com/office/officeart/2005/8/layout/hierarchy3" loCatId="hierarchy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pl-PL"/>
        </a:p>
      </dgm:t>
    </dgm:pt>
    <dgm:pt modelId="{3B1E720E-55A1-4C9C-A2C8-5C6C4A3DF642}">
      <dgm:prSet phldrT="[Tekst]"/>
      <dgm:spPr>
        <a:solidFill>
          <a:schemeClr val="accent5"/>
        </a:solidFill>
      </dgm:spPr>
      <dgm:t>
        <a:bodyPr/>
        <a:lstStyle/>
        <a:p>
          <a:pPr>
            <a:buAutoNum type="arabicPeriod"/>
          </a:pPr>
          <a:r>
            <a:rPr lang="pl-PL" b="1" dirty="0">
              <a:latin typeface="Calibri Light" panose="020F0302020204030204" pitchFamily="34" charset="0"/>
            </a:rPr>
            <a:t>4. Integracja przestrzenno-funkcjonalna przestrzeni wiejskiej wraz z poprawą bezpieczeństwa mieszkańców</a:t>
          </a:r>
        </a:p>
      </dgm:t>
    </dgm:pt>
    <dgm:pt modelId="{D636F761-954C-456D-BDB4-CB1EF90D4577}" type="parTrans" cxnId="{C4FDE9FE-EB5A-4048-8AD2-FF79ECF893AC}">
      <dgm:prSet/>
      <dgm:spPr/>
      <dgm:t>
        <a:bodyPr/>
        <a:lstStyle/>
        <a:p>
          <a:endParaRPr lang="pl-PL"/>
        </a:p>
      </dgm:t>
    </dgm:pt>
    <dgm:pt modelId="{32620E6D-0D3F-4274-B62C-75E94951A633}" type="sibTrans" cxnId="{C4FDE9FE-EB5A-4048-8AD2-FF79ECF893AC}">
      <dgm:prSet/>
      <dgm:spPr/>
      <dgm:t>
        <a:bodyPr/>
        <a:lstStyle/>
        <a:p>
          <a:endParaRPr lang="pl-PL"/>
        </a:p>
      </dgm:t>
    </dgm:pt>
    <dgm:pt modelId="{ACE586E0-82DD-41B9-BACD-A3FA6698BA7F}">
      <dgm:prSet phldrT="[Tekst]"/>
      <dgm:spPr/>
      <dgm:t>
        <a:bodyPr/>
        <a:lstStyle/>
        <a:p>
          <a:pPr>
            <a:buNone/>
          </a:pPr>
          <a:r>
            <a:rPr lang="pl-PL" dirty="0">
              <a:latin typeface="Calibri Light" panose="020F0302020204030204" pitchFamily="34" charset="0"/>
            </a:rPr>
            <a:t>4.1. Budowa modernizacja i remonty dróg, chodników, oświetlenia ulicznego</a:t>
          </a:r>
          <a:endParaRPr lang="pl-PL" dirty="0"/>
        </a:p>
      </dgm:t>
    </dgm:pt>
    <dgm:pt modelId="{B1EA250F-8618-4675-A376-846AB3178085}" type="parTrans" cxnId="{8055AE42-3339-467C-8A23-FD4FE82847DA}">
      <dgm:prSet/>
      <dgm:spPr/>
      <dgm:t>
        <a:bodyPr/>
        <a:lstStyle/>
        <a:p>
          <a:endParaRPr lang="pl-PL"/>
        </a:p>
      </dgm:t>
    </dgm:pt>
    <dgm:pt modelId="{82DA6787-D3FC-4B44-89EB-250CFC54BEE5}" type="sibTrans" cxnId="{8055AE42-3339-467C-8A23-FD4FE82847DA}">
      <dgm:prSet/>
      <dgm:spPr/>
      <dgm:t>
        <a:bodyPr/>
        <a:lstStyle/>
        <a:p>
          <a:endParaRPr lang="pl-PL"/>
        </a:p>
      </dgm:t>
    </dgm:pt>
    <dgm:pt modelId="{5D2B3A81-C0E5-4388-AE59-9AE9FE0876D8}">
      <dgm:prSet/>
      <dgm:spPr/>
      <dgm:t>
        <a:bodyPr/>
        <a:lstStyle/>
        <a:p>
          <a:r>
            <a:rPr lang="pl-PL" dirty="0">
              <a:latin typeface="Calibri Light" panose="020F0302020204030204" pitchFamily="34" charset="0"/>
            </a:rPr>
            <a:t>4.2. Zwiększenie bezpieczeństwa </a:t>
          </a:r>
          <a:br>
            <a:rPr lang="pl-PL" dirty="0">
              <a:latin typeface="Calibri Light" panose="020F0302020204030204" pitchFamily="34" charset="0"/>
            </a:rPr>
          </a:br>
          <a:r>
            <a:rPr lang="pl-PL" dirty="0">
              <a:latin typeface="Calibri Light" panose="020F0302020204030204" pitchFamily="34" charset="0"/>
            </a:rPr>
            <a:t>w ruchu drogowym</a:t>
          </a:r>
        </a:p>
      </dgm:t>
    </dgm:pt>
    <dgm:pt modelId="{A5270D5D-758F-46C1-A315-463374651A12}" type="parTrans" cxnId="{8440C7B7-E9EF-4DA2-AF68-CB4ECD33BC95}">
      <dgm:prSet/>
      <dgm:spPr/>
      <dgm:t>
        <a:bodyPr/>
        <a:lstStyle/>
        <a:p>
          <a:endParaRPr lang="pl-PL"/>
        </a:p>
      </dgm:t>
    </dgm:pt>
    <dgm:pt modelId="{82845B63-B1BD-4F14-B7D5-38EB30864507}" type="sibTrans" cxnId="{8440C7B7-E9EF-4DA2-AF68-CB4ECD33BC95}">
      <dgm:prSet/>
      <dgm:spPr/>
      <dgm:t>
        <a:bodyPr/>
        <a:lstStyle/>
        <a:p>
          <a:endParaRPr lang="pl-PL"/>
        </a:p>
      </dgm:t>
    </dgm:pt>
    <dgm:pt modelId="{D99530F5-BA8B-4126-8E4D-A232B94AE9FD}">
      <dgm:prSet/>
      <dgm:spPr/>
      <dgm:t>
        <a:bodyPr/>
        <a:lstStyle/>
        <a:p>
          <a:r>
            <a:rPr lang="pl-PL" dirty="0">
              <a:latin typeface="Calibri Light" panose="020F0302020204030204" pitchFamily="34" charset="0"/>
            </a:rPr>
            <a:t>4.3. Wspieranie działalności Ochotniczych Straży Pożarnych</a:t>
          </a:r>
        </a:p>
      </dgm:t>
    </dgm:pt>
    <dgm:pt modelId="{A18010D0-D4F7-4040-9094-A9D3884EE2E9}" type="parTrans" cxnId="{FB9A5F30-1764-4EFD-8108-8C1A015950D8}">
      <dgm:prSet/>
      <dgm:spPr/>
      <dgm:t>
        <a:bodyPr/>
        <a:lstStyle/>
        <a:p>
          <a:endParaRPr lang="pl-PL"/>
        </a:p>
      </dgm:t>
    </dgm:pt>
    <dgm:pt modelId="{DA21E75C-F9D8-4E28-85D7-45DF05B7DAC4}" type="sibTrans" cxnId="{FB9A5F30-1764-4EFD-8108-8C1A015950D8}">
      <dgm:prSet/>
      <dgm:spPr/>
      <dgm:t>
        <a:bodyPr/>
        <a:lstStyle/>
        <a:p>
          <a:endParaRPr lang="pl-PL"/>
        </a:p>
      </dgm:t>
    </dgm:pt>
    <dgm:pt modelId="{D11CF31C-72CE-416C-8CDD-43AFFE527CF4}">
      <dgm:prSet/>
      <dgm:spPr/>
      <dgm:t>
        <a:bodyPr/>
        <a:lstStyle/>
        <a:p>
          <a:pPr>
            <a:buNone/>
          </a:pPr>
          <a:r>
            <a:rPr lang="pl-PL" dirty="0">
              <a:latin typeface="Calibri Light" panose="020F0302020204030204" pitchFamily="34" charset="0"/>
            </a:rPr>
            <a:t>4.4 Zapewnienie dostępności mieszkańców do podstawowych  usług komunalnych</a:t>
          </a:r>
        </a:p>
      </dgm:t>
    </dgm:pt>
    <dgm:pt modelId="{14875595-38DD-46F4-9C3E-0CBF05A3AAB5}" type="parTrans" cxnId="{37F5FBE1-5A6A-4C85-BBDC-3854D2A095F2}">
      <dgm:prSet/>
      <dgm:spPr/>
      <dgm:t>
        <a:bodyPr/>
        <a:lstStyle/>
        <a:p>
          <a:endParaRPr lang="pl-PL"/>
        </a:p>
      </dgm:t>
    </dgm:pt>
    <dgm:pt modelId="{6FD05806-88B0-40E2-A38F-9C853D43E162}" type="sibTrans" cxnId="{37F5FBE1-5A6A-4C85-BBDC-3854D2A095F2}">
      <dgm:prSet/>
      <dgm:spPr/>
      <dgm:t>
        <a:bodyPr/>
        <a:lstStyle/>
        <a:p>
          <a:endParaRPr lang="pl-PL"/>
        </a:p>
      </dgm:t>
    </dgm:pt>
    <dgm:pt modelId="{55B7C4DC-862F-4747-B23A-B9D860799625}" type="pres">
      <dgm:prSet presAssocID="{70AD1AFF-D657-41DB-975A-92E69E583572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l-PL"/>
        </a:p>
      </dgm:t>
    </dgm:pt>
    <dgm:pt modelId="{B41E8300-97A1-4BE7-943A-9728D169B9D8}" type="pres">
      <dgm:prSet presAssocID="{3B1E720E-55A1-4C9C-A2C8-5C6C4A3DF642}" presName="root" presStyleCnt="0"/>
      <dgm:spPr/>
    </dgm:pt>
    <dgm:pt modelId="{C8DF55CF-AB7B-4EB2-A304-EEBB409A407C}" type="pres">
      <dgm:prSet presAssocID="{3B1E720E-55A1-4C9C-A2C8-5C6C4A3DF642}" presName="rootComposite" presStyleCnt="0"/>
      <dgm:spPr/>
    </dgm:pt>
    <dgm:pt modelId="{E25BAD6D-DE4C-4310-B314-388126ED069B}" type="pres">
      <dgm:prSet presAssocID="{3B1E720E-55A1-4C9C-A2C8-5C6C4A3DF642}" presName="rootText" presStyleLbl="node1" presStyleIdx="0" presStyleCnt="1" custScaleX="342201"/>
      <dgm:spPr/>
      <dgm:t>
        <a:bodyPr/>
        <a:lstStyle/>
        <a:p>
          <a:endParaRPr lang="pl-PL"/>
        </a:p>
      </dgm:t>
    </dgm:pt>
    <dgm:pt modelId="{03353DE7-72ED-4433-9078-CF2380E53386}" type="pres">
      <dgm:prSet presAssocID="{3B1E720E-55A1-4C9C-A2C8-5C6C4A3DF642}" presName="rootConnector" presStyleLbl="node1" presStyleIdx="0" presStyleCnt="1"/>
      <dgm:spPr/>
      <dgm:t>
        <a:bodyPr/>
        <a:lstStyle/>
        <a:p>
          <a:endParaRPr lang="pl-PL"/>
        </a:p>
      </dgm:t>
    </dgm:pt>
    <dgm:pt modelId="{24CA86F5-C1A2-47F9-999A-A623C8B3D283}" type="pres">
      <dgm:prSet presAssocID="{3B1E720E-55A1-4C9C-A2C8-5C6C4A3DF642}" presName="childShape" presStyleCnt="0"/>
      <dgm:spPr/>
    </dgm:pt>
    <dgm:pt modelId="{F2FB9C77-261A-4FC8-AF4B-034B7CB3FE49}" type="pres">
      <dgm:prSet presAssocID="{B1EA250F-8618-4675-A376-846AB3178085}" presName="Name13" presStyleLbl="parChTrans1D2" presStyleIdx="0" presStyleCnt="4"/>
      <dgm:spPr/>
      <dgm:t>
        <a:bodyPr/>
        <a:lstStyle/>
        <a:p>
          <a:endParaRPr lang="pl-PL"/>
        </a:p>
      </dgm:t>
    </dgm:pt>
    <dgm:pt modelId="{DE0CCF23-473C-42F8-937C-81411106505E}" type="pres">
      <dgm:prSet presAssocID="{ACE586E0-82DD-41B9-BACD-A3FA6698BA7F}" presName="childText" presStyleLbl="bgAcc1" presStyleIdx="0" presStyleCnt="4" custScaleX="389786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E88DD76-1274-402F-9677-93F8BE57FD8D}" type="pres">
      <dgm:prSet presAssocID="{A5270D5D-758F-46C1-A315-463374651A12}" presName="Name13" presStyleLbl="parChTrans1D2" presStyleIdx="1" presStyleCnt="4"/>
      <dgm:spPr/>
      <dgm:t>
        <a:bodyPr/>
        <a:lstStyle/>
        <a:p>
          <a:endParaRPr lang="pl-PL"/>
        </a:p>
      </dgm:t>
    </dgm:pt>
    <dgm:pt modelId="{D287EF51-DEA3-4377-943A-2B1BF1155997}" type="pres">
      <dgm:prSet presAssocID="{5D2B3A81-C0E5-4388-AE59-9AE9FE0876D8}" presName="childText" presStyleLbl="bgAcc1" presStyleIdx="1" presStyleCnt="4" custScaleX="389668" custLinFactNeighborX="-1269" custLinFactNeighborY="5639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C2A3C5F3-B9CF-44D4-B7C3-C23D2AB671D7}" type="pres">
      <dgm:prSet presAssocID="{A18010D0-D4F7-4040-9094-A9D3884EE2E9}" presName="Name13" presStyleLbl="parChTrans1D2" presStyleIdx="2" presStyleCnt="4"/>
      <dgm:spPr/>
      <dgm:t>
        <a:bodyPr/>
        <a:lstStyle/>
        <a:p>
          <a:endParaRPr lang="pl-PL"/>
        </a:p>
      </dgm:t>
    </dgm:pt>
    <dgm:pt modelId="{12793E6D-E377-4E93-8BDF-D519FE6C582A}" type="pres">
      <dgm:prSet presAssocID="{D99530F5-BA8B-4126-8E4D-A232B94AE9FD}" presName="childText" presStyleLbl="bgAcc1" presStyleIdx="2" presStyleCnt="4" custScaleX="389770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D1FA9C1-84CB-4DDB-A504-DB0AA7CA8143}" type="pres">
      <dgm:prSet presAssocID="{14875595-38DD-46F4-9C3E-0CBF05A3AAB5}" presName="Name13" presStyleLbl="parChTrans1D2" presStyleIdx="3" presStyleCnt="4"/>
      <dgm:spPr/>
      <dgm:t>
        <a:bodyPr/>
        <a:lstStyle/>
        <a:p>
          <a:endParaRPr lang="pl-PL"/>
        </a:p>
      </dgm:t>
    </dgm:pt>
    <dgm:pt modelId="{ECAF0058-7379-4E84-9675-A1DCACF2B376}" type="pres">
      <dgm:prSet presAssocID="{D11CF31C-72CE-416C-8CDD-43AFFE527CF4}" presName="childText" presStyleLbl="bgAcc1" presStyleIdx="3" presStyleCnt="4" custScaleX="389770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413C3E84-CA4B-4313-8FBC-1C7E3A90F9A3}" type="presOf" srcId="{3B1E720E-55A1-4C9C-A2C8-5C6C4A3DF642}" destId="{03353DE7-72ED-4433-9078-CF2380E53386}" srcOrd="1" destOrd="0" presId="urn:microsoft.com/office/officeart/2005/8/layout/hierarchy3"/>
    <dgm:cxn modelId="{918B447B-1F32-4CC3-AC04-48B637F8665E}" type="presOf" srcId="{3B1E720E-55A1-4C9C-A2C8-5C6C4A3DF642}" destId="{E25BAD6D-DE4C-4310-B314-388126ED069B}" srcOrd="0" destOrd="0" presId="urn:microsoft.com/office/officeart/2005/8/layout/hierarchy3"/>
    <dgm:cxn modelId="{8055AE42-3339-467C-8A23-FD4FE82847DA}" srcId="{3B1E720E-55A1-4C9C-A2C8-5C6C4A3DF642}" destId="{ACE586E0-82DD-41B9-BACD-A3FA6698BA7F}" srcOrd="0" destOrd="0" parTransId="{B1EA250F-8618-4675-A376-846AB3178085}" sibTransId="{82DA6787-D3FC-4B44-89EB-250CFC54BEE5}"/>
    <dgm:cxn modelId="{6AEB9E0A-C3FA-4FA8-B3B5-9AA9A49AB6D3}" type="presOf" srcId="{ACE586E0-82DD-41B9-BACD-A3FA6698BA7F}" destId="{DE0CCF23-473C-42F8-937C-81411106505E}" srcOrd="0" destOrd="0" presId="urn:microsoft.com/office/officeart/2005/8/layout/hierarchy3"/>
    <dgm:cxn modelId="{EB1B9283-7D41-40B6-BDF4-D11E686E7E7D}" type="presOf" srcId="{A18010D0-D4F7-4040-9094-A9D3884EE2E9}" destId="{C2A3C5F3-B9CF-44D4-B7C3-C23D2AB671D7}" srcOrd="0" destOrd="0" presId="urn:microsoft.com/office/officeart/2005/8/layout/hierarchy3"/>
    <dgm:cxn modelId="{C98081DA-1102-4B77-BE98-E49826FCC988}" type="presOf" srcId="{5D2B3A81-C0E5-4388-AE59-9AE9FE0876D8}" destId="{D287EF51-DEA3-4377-943A-2B1BF1155997}" srcOrd="0" destOrd="0" presId="urn:microsoft.com/office/officeart/2005/8/layout/hierarchy3"/>
    <dgm:cxn modelId="{C4FDE9FE-EB5A-4048-8AD2-FF79ECF893AC}" srcId="{70AD1AFF-D657-41DB-975A-92E69E583572}" destId="{3B1E720E-55A1-4C9C-A2C8-5C6C4A3DF642}" srcOrd="0" destOrd="0" parTransId="{D636F761-954C-456D-BDB4-CB1EF90D4577}" sibTransId="{32620E6D-0D3F-4274-B62C-75E94951A633}"/>
    <dgm:cxn modelId="{8440C7B7-E9EF-4DA2-AF68-CB4ECD33BC95}" srcId="{3B1E720E-55A1-4C9C-A2C8-5C6C4A3DF642}" destId="{5D2B3A81-C0E5-4388-AE59-9AE9FE0876D8}" srcOrd="1" destOrd="0" parTransId="{A5270D5D-758F-46C1-A315-463374651A12}" sibTransId="{82845B63-B1BD-4F14-B7D5-38EB30864507}"/>
    <dgm:cxn modelId="{485B00BD-B71A-4981-8057-921927867EC7}" type="presOf" srcId="{70AD1AFF-D657-41DB-975A-92E69E583572}" destId="{55B7C4DC-862F-4747-B23A-B9D860799625}" srcOrd="0" destOrd="0" presId="urn:microsoft.com/office/officeart/2005/8/layout/hierarchy3"/>
    <dgm:cxn modelId="{37F5FBE1-5A6A-4C85-BBDC-3854D2A095F2}" srcId="{3B1E720E-55A1-4C9C-A2C8-5C6C4A3DF642}" destId="{D11CF31C-72CE-416C-8CDD-43AFFE527CF4}" srcOrd="3" destOrd="0" parTransId="{14875595-38DD-46F4-9C3E-0CBF05A3AAB5}" sibTransId="{6FD05806-88B0-40E2-A38F-9C853D43E162}"/>
    <dgm:cxn modelId="{7C30BE7A-53EF-41D9-94DC-AE92C660E860}" type="presOf" srcId="{D99530F5-BA8B-4126-8E4D-A232B94AE9FD}" destId="{12793E6D-E377-4E93-8BDF-D519FE6C582A}" srcOrd="0" destOrd="0" presId="urn:microsoft.com/office/officeart/2005/8/layout/hierarchy3"/>
    <dgm:cxn modelId="{AE7FC0B2-1883-4918-AB2E-724573D70CAC}" type="presOf" srcId="{B1EA250F-8618-4675-A376-846AB3178085}" destId="{F2FB9C77-261A-4FC8-AF4B-034B7CB3FE49}" srcOrd="0" destOrd="0" presId="urn:microsoft.com/office/officeart/2005/8/layout/hierarchy3"/>
    <dgm:cxn modelId="{2EF8312D-2D1E-4825-AC67-875F588E9847}" type="presOf" srcId="{D11CF31C-72CE-416C-8CDD-43AFFE527CF4}" destId="{ECAF0058-7379-4E84-9675-A1DCACF2B376}" srcOrd="0" destOrd="0" presId="urn:microsoft.com/office/officeart/2005/8/layout/hierarchy3"/>
    <dgm:cxn modelId="{FB9A5F30-1764-4EFD-8108-8C1A015950D8}" srcId="{3B1E720E-55A1-4C9C-A2C8-5C6C4A3DF642}" destId="{D99530F5-BA8B-4126-8E4D-A232B94AE9FD}" srcOrd="2" destOrd="0" parTransId="{A18010D0-D4F7-4040-9094-A9D3884EE2E9}" sibTransId="{DA21E75C-F9D8-4E28-85D7-45DF05B7DAC4}"/>
    <dgm:cxn modelId="{6C297A2A-8E09-4BC7-826A-40D7F90C9534}" type="presOf" srcId="{14875595-38DD-46F4-9C3E-0CBF05A3AAB5}" destId="{4D1FA9C1-84CB-4DDB-A504-DB0AA7CA8143}" srcOrd="0" destOrd="0" presId="urn:microsoft.com/office/officeart/2005/8/layout/hierarchy3"/>
    <dgm:cxn modelId="{51A96753-63FC-4B7D-9035-FC46DECA2C30}" type="presOf" srcId="{A5270D5D-758F-46C1-A315-463374651A12}" destId="{EE88DD76-1274-402F-9677-93F8BE57FD8D}" srcOrd="0" destOrd="0" presId="urn:microsoft.com/office/officeart/2005/8/layout/hierarchy3"/>
    <dgm:cxn modelId="{48ECD2E2-BAB0-4D18-98D7-90BB2D3E63B2}" type="presParOf" srcId="{55B7C4DC-862F-4747-B23A-B9D860799625}" destId="{B41E8300-97A1-4BE7-943A-9728D169B9D8}" srcOrd="0" destOrd="0" presId="urn:microsoft.com/office/officeart/2005/8/layout/hierarchy3"/>
    <dgm:cxn modelId="{D147AEEE-9BA4-4AF6-B10F-37B78CEEA4E0}" type="presParOf" srcId="{B41E8300-97A1-4BE7-943A-9728D169B9D8}" destId="{C8DF55CF-AB7B-4EB2-A304-EEBB409A407C}" srcOrd="0" destOrd="0" presId="urn:microsoft.com/office/officeart/2005/8/layout/hierarchy3"/>
    <dgm:cxn modelId="{D8CD1D49-DA88-4BB1-A1D4-2D07C2417B57}" type="presParOf" srcId="{C8DF55CF-AB7B-4EB2-A304-EEBB409A407C}" destId="{E25BAD6D-DE4C-4310-B314-388126ED069B}" srcOrd="0" destOrd="0" presId="urn:microsoft.com/office/officeart/2005/8/layout/hierarchy3"/>
    <dgm:cxn modelId="{581AA105-E8CC-465F-9DD7-8EB43C43B1A4}" type="presParOf" srcId="{C8DF55CF-AB7B-4EB2-A304-EEBB409A407C}" destId="{03353DE7-72ED-4433-9078-CF2380E53386}" srcOrd="1" destOrd="0" presId="urn:microsoft.com/office/officeart/2005/8/layout/hierarchy3"/>
    <dgm:cxn modelId="{0175B6AE-63DC-43E9-9AAD-4333DFD4A77D}" type="presParOf" srcId="{B41E8300-97A1-4BE7-943A-9728D169B9D8}" destId="{24CA86F5-C1A2-47F9-999A-A623C8B3D283}" srcOrd="1" destOrd="0" presId="urn:microsoft.com/office/officeart/2005/8/layout/hierarchy3"/>
    <dgm:cxn modelId="{25EAB219-34B7-42B9-BFA2-33FAEE2550C4}" type="presParOf" srcId="{24CA86F5-C1A2-47F9-999A-A623C8B3D283}" destId="{F2FB9C77-261A-4FC8-AF4B-034B7CB3FE49}" srcOrd="0" destOrd="0" presId="urn:microsoft.com/office/officeart/2005/8/layout/hierarchy3"/>
    <dgm:cxn modelId="{81D60103-FB0A-4708-88F4-C925031E3EC7}" type="presParOf" srcId="{24CA86F5-C1A2-47F9-999A-A623C8B3D283}" destId="{DE0CCF23-473C-42F8-937C-81411106505E}" srcOrd="1" destOrd="0" presId="urn:microsoft.com/office/officeart/2005/8/layout/hierarchy3"/>
    <dgm:cxn modelId="{A38641D3-6907-49A7-8B5F-1D2B115AFC8F}" type="presParOf" srcId="{24CA86F5-C1A2-47F9-999A-A623C8B3D283}" destId="{EE88DD76-1274-402F-9677-93F8BE57FD8D}" srcOrd="2" destOrd="0" presId="urn:microsoft.com/office/officeart/2005/8/layout/hierarchy3"/>
    <dgm:cxn modelId="{EDE1CB4C-8354-4381-A652-AC49E0AF237E}" type="presParOf" srcId="{24CA86F5-C1A2-47F9-999A-A623C8B3D283}" destId="{D287EF51-DEA3-4377-943A-2B1BF1155997}" srcOrd="3" destOrd="0" presId="urn:microsoft.com/office/officeart/2005/8/layout/hierarchy3"/>
    <dgm:cxn modelId="{14A66425-3EBB-4AE2-8AD4-BEC6E27FB567}" type="presParOf" srcId="{24CA86F5-C1A2-47F9-999A-A623C8B3D283}" destId="{C2A3C5F3-B9CF-44D4-B7C3-C23D2AB671D7}" srcOrd="4" destOrd="0" presId="urn:microsoft.com/office/officeart/2005/8/layout/hierarchy3"/>
    <dgm:cxn modelId="{C03EFCC4-E0FD-4CC8-8D93-71393939EC68}" type="presParOf" srcId="{24CA86F5-C1A2-47F9-999A-A623C8B3D283}" destId="{12793E6D-E377-4E93-8BDF-D519FE6C582A}" srcOrd="5" destOrd="0" presId="urn:microsoft.com/office/officeart/2005/8/layout/hierarchy3"/>
    <dgm:cxn modelId="{32FDD956-C7B6-4CF8-B9A3-448B98179CB3}" type="presParOf" srcId="{24CA86F5-C1A2-47F9-999A-A623C8B3D283}" destId="{4D1FA9C1-84CB-4DDB-A504-DB0AA7CA8143}" srcOrd="6" destOrd="0" presId="urn:microsoft.com/office/officeart/2005/8/layout/hierarchy3"/>
    <dgm:cxn modelId="{834FCAC8-D910-4FFB-961A-64DF9BF9AE61}" type="presParOf" srcId="{24CA86F5-C1A2-47F9-999A-A623C8B3D283}" destId="{ECAF0058-7379-4E84-9675-A1DCACF2B376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4" cy="496570"/>
          </a:xfrm>
          <a:prstGeom prst="rect">
            <a:avLst/>
          </a:prstGeom>
        </p:spPr>
        <p:txBody>
          <a:bodyPr vert="horz" lIns="92373" tIns="46186" rIns="92373" bIns="46186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8644" y="0"/>
            <a:ext cx="2944284" cy="496570"/>
          </a:xfrm>
          <a:prstGeom prst="rect">
            <a:avLst/>
          </a:prstGeom>
        </p:spPr>
        <p:txBody>
          <a:bodyPr vert="horz" lIns="92373" tIns="46186" rIns="92373" bIns="46186" rtlCol="0"/>
          <a:lstStyle>
            <a:lvl1pPr algn="r">
              <a:defRPr sz="1200"/>
            </a:lvl1pPr>
          </a:lstStyle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33106"/>
            <a:ext cx="2944284" cy="496570"/>
          </a:xfrm>
          <a:prstGeom prst="rect">
            <a:avLst/>
          </a:prstGeom>
        </p:spPr>
        <p:txBody>
          <a:bodyPr vert="horz" lIns="92373" tIns="46186" rIns="92373" bIns="46186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8644" y="9433106"/>
            <a:ext cx="2944284" cy="496570"/>
          </a:xfrm>
          <a:prstGeom prst="rect">
            <a:avLst/>
          </a:prstGeom>
        </p:spPr>
        <p:txBody>
          <a:bodyPr vert="horz" lIns="92373" tIns="46186" rIns="92373" bIns="46186" rtlCol="0" anchor="b"/>
          <a:lstStyle>
            <a:lvl1pPr algn="r">
              <a:defRPr sz="1200"/>
            </a:lvl1pPr>
          </a:lstStyle>
          <a:p>
            <a:fld id="{8F2A455E-F5AC-4A36-B147-BFBA0EB66AF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418063852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4" cy="496570"/>
          </a:xfrm>
          <a:prstGeom prst="rect">
            <a:avLst/>
          </a:prstGeom>
        </p:spPr>
        <p:txBody>
          <a:bodyPr vert="horz" lIns="92373" tIns="46186" rIns="92373" bIns="46186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8644" y="0"/>
            <a:ext cx="2944284" cy="496570"/>
          </a:xfrm>
          <a:prstGeom prst="rect">
            <a:avLst/>
          </a:prstGeom>
        </p:spPr>
        <p:txBody>
          <a:bodyPr vert="horz" lIns="92373" tIns="46186" rIns="92373" bIns="46186" rtlCol="0"/>
          <a:lstStyle>
            <a:lvl1pPr algn="r">
              <a:defRPr sz="1200"/>
            </a:lvl1pPr>
          </a:lstStyle>
          <a:p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73" tIns="46186" rIns="92373" bIns="46186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17415"/>
            <a:ext cx="5435600" cy="4469130"/>
          </a:xfrm>
          <a:prstGeom prst="rect">
            <a:avLst/>
          </a:prstGeom>
        </p:spPr>
        <p:txBody>
          <a:bodyPr vert="horz" lIns="92373" tIns="46186" rIns="92373" bIns="46186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33106"/>
            <a:ext cx="2944284" cy="496570"/>
          </a:xfrm>
          <a:prstGeom prst="rect">
            <a:avLst/>
          </a:prstGeom>
        </p:spPr>
        <p:txBody>
          <a:bodyPr vert="horz" lIns="92373" tIns="46186" rIns="92373" bIns="46186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8644" y="9433106"/>
            <a:ext cx="2944284" cy="496570"/>
          </a:xfrm>
          <a:prstGeom prst="rect">
            <a:avLst/>
          </a:prstGeom>
        </p:spPr>
        <p:txBody>
          <a:bodyPr vert="horz" lIns="92373" tIns="46186" rIns="92373" bIns="46186" rtlCol="0" anchor="b"/>
          <a:lstStyle>
            <a:lvl1pPr algn="r">
              <a:defRPr sz="1200"/>
            </a:lvl1pPr>
          </a:lstStyle>
          <a:p>
            <a:fld id="{A4746C4D-C1C3-4367-8521-144E6A12A94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80921978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4205555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laceholder 3" descr="10000000000004A70000034B7295F2B5.jpg"/>
          <p:cNvPicPr>
            <a:picLocks noGrp="1" noChangeAspect="1"/>
          </p:cNvPicPr>
          <p:nvPr userDrawn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4572" y="-231"/>
            <a:ext cx="9135466" cy="6857889"/>
          </a:xfrm>
          <a:prstGeom prst="rect">
            <a:avLst/>
          </a:prstGeom>
          <a:ln>
            <a:noFill/>
          </a:ln>
        </p:spPr>
      </p:pic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285984" y="235743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/>
              <a:t>Kliknij, aby edytować styl wzorca podtytułu</a:t>
            </a:r>
          </a:p>
        </p:txBody>
      </p:sp>
      <p:pic>
        <p:nvPicPr>
          <p:cNvPr id="8" name="Placeholder 3" descr="1000020100001360000004816077E1E6.png"/>
          <p:cNvPicPr>
            <a:picLocks noGrp="1" noChangeAspect="1"/>
          </p:cNvPicPr>
          <p:nvPr userDrawn="1"/>
        </p:nvPicPr>
        <p:blipFill>
          <a:blip r:embed="rId3" cstate="print">
            <a:lum/>
          </a:blip>
          <a:stretch>
            <a:fillRect/>
          </a:stretch>
        </p:blipFill>
        <p:spPr>
          <a:xfrm>
            <a:off x="871" y="231"/>
            <a:ext cx="9142869" cy="2253943"/>
          </a:xfrm>
          <a:prstGeom prst="rect">
            <a:avLst/>
          </a:prstGeom>
          <a:ln>
            <a:noFill/>
          </a:ln>
        </p:spPr>
      </p:pic>
      <p:pic>
        <p:nvPicPr>
          <p:cNvPr id="9" name="Placeholder 3" descr="1000020100001360000000E0C5C28B77.png"/>
          <p:cNvPicPr>
            <a:picLocks noGrp="1" noChangeAspect="1"/>
          </p:cNvPicPr>
          <p:nvPr userDrawn="1"/>
        </p:nvPicPr>
        <p:blipFill>
          <a:blip r:embed="rId4" cstate="print">
            <a:lum/>
          </a:blip>
          <a:stretch>
            <a:fillRect/>
          </a:stretch>
        </p:blipFill>
        <p:spPr>
          <a:xfrm>
            <a:off x="871" y="6420540"/>
            <a:ext cx="9142869" cy="437580"/>
          </a:xfrm>
          <a:prstGeom prst="rect">
            <a:avLst/>
          </a:prstGeom>
          <a:ln>
            <a:noFill/>
          </a:ln>
        </p:spPr>
      </p:pic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285984" y="285728"/>
            <a:ext cx="6429420" cy="1885962"/>
          </a:xfrm>
        </p:spPr>
        <p:txBody>
          <a:bodyPr/>
          <a:lstStyle>
            <a:lvl1pPr>
              <a:defRPr b="1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laceholder 3" descr="10000000000004A70000034B041DA777.jpg"/>
          <p:cNvPicPr>
            <a:picLocks noGrp="1" noChangeAspect="1"/>
          </p:cNvPicPr>
          <p:nvPr userDrawn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-231"/>
            <a:ext cx="9140038" cy="6857889"/>
          </a:xfrm>
          <a:prstGeom prst="rect">
            <a:avLst/>
          </a:prstGeom>
          <a:ln>
            <a:noFill/>
          </a:ln>
        </p:spPr>
      </p:pic>
      <p:pic>
        <p:nvPicPr>
          <p:cNvPr id="8" name="Placeholder 3" descr="1000020100001360000000E032542DB0.png"/>
          <p:cNvPicPr>
            <a:picLocks noGrp="1" noChangeAspect="1"/>
          </p:cNvPicPr>
          <p:nvPr userDrawn="1"/>
        </p:nvPicPr>
        <p:blipFill>
          <a:blip r:embed="rId3" cstate="print">
            <a:lum/>
          </a:blip>
          <a:stretch>
            <a:fillRect/>
          </a:stretch>
        </p:blipFill>
        <p:spPr>
          <a:xfrm>
            <a:off x="871" y="6420078"/>
            <a:ext cx="9142869" cy="437580"/>
          </a:xfrm>
          <a:prstGeom prst="rect">
            <a:avLst/>
          </a:prstGeom>
          <a:ln>
            <a:noFill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14366" y="274638"/>
            <a:ext cx="8229600" cy="1143000"/>
          </a:xfrm>
        </p:spPr>
        <p:txBody>
          <a:bodyPr/>
          <a:lstStyle>
            <a:lvl1pPr>
              <a:defRPr b="1"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14366" y="1600200"/>
            <a:ext cx="8229600" cy="4525963"/>
          </a:xfrm>
        </p:spPr>
        <p:txBody>
          <a:bodyPr/>
          <a:lstStyle>
            <a:lvl1pPr>
              <a:defRPr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/>
              <a:t>13/05/2010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4B48EF-B36F-4F9D-A5FB-9631787D3077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ransition/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eltapartner.org.pl/" TargetMode="Externa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biuro@deltapartner.org.pl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if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240294" y="260648"/>
            <a:ext cx="6643734" cy="1885962"/>
          </a:xfrm>
        </p:spPr>
        <p:txBody>
          <a:bodyPr>
            <a:noAutofit/>
          </a:bodyPr>
          <a:lstStyle/>
          <a:p>
            <a:r>
              <a:rPr lang="pl-PL" sz="4000" dirty="0">
                <a:latin typeface="Calibri Light" panose="020F0302020204030204" pitchFamily="34" charset="0"/>
              </a:rPr>
              <a:t>Gminny Program Rewitalizacji </a:t>
            </a:r>
            <a:br>
              <a:rPr lang="pl-PL" sz="4000" dirty="0">
                <a:latin typeface="Calibri Light" panose="020F0302020204030204" pitchFamily="34" charset="0"/>
              </a:rPr>
            </a:br>
            <a:r>
              <a:rPr lang="pl-PL" sz="4000" dirty="0">
                <a:latin typeface="Calibri Light" panose="020F0302020204030204" pitchFamily="34" charset="0"/>
              </a:rPr>
              <a:t>dla Gminy Krośnice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265406" y="2708920"/>
            <a:ext cx="3600400" cy="3240360"/>
          </a:xfrm>
        </p:spPr>
        <p:txBody>
          <a:bodyPr>
            <a:noAutofit/>
          </a:bodyPr>
          <a:lstStyle/>
          <a:p>
            <a:r>
              <a:rPr lang="pl-PL" b="1" dirty="0">
                <a:latin typeface="Calibri Light" panose="020F0302020204030204" pitchFamily="34" charset="0"/>
              </a:rPr>
              <a:t>Rewitalizacja </a:t>
            </a:r>
            <a:br>
              <a:rPr lang="pl-PL" b="1" dirty="0">
                <a:latin typeface="Calibri Light" panose="020F0302020204030204" pitchFamily="34" charset="0"/>
              </a:rPr>
            </a:br>
            <a:r>
              <a:rPr lang="pl-PL" b="1" dirty="0">
                <a:latin typeface="Calibri Light" panose="020F0302020204030204" pitchFamily="34" charset="0"/>
              </a:rPr>
              <a:t>w Gminie Krośnice</a:t>
            </a:r>
            <a:br>
              <a:rPr lang="pl-PL" b="1" dirty="0">
                <a:latin typeface="Calibri Light" panose="020F0302020204030204" pitchFamily="34" charset="0"/>
              </a:rPr>
            </a:br>
            <a:r>
              <a:rPr lang="pl-PL" b="1" dirty="0">
                <a:latin typeface="Calibri Light" panose="020F0302020204030204" pitchFamily="34" charset="0"/>
              </a:rPr>
              <a:t>s</a:t>
            </a:r>
            <a:r>
              <a:rPr lang="pl-PL" sz="2400" b="1" dirty="0">
                <a:latin typeface="Calibri Light" panose="020F0302020204030204" pitchFamily="34" charset="0"/>
              </a:rPr>
              <a:t>potkanie konsultacyjne –  prezentacja dokumentu</a:t>
            </a:r>
          </a:p>
          <a:p>
            <a:endParaRPr lang="pl-PL" sz="900" i="1" dirty="0">
              <a:latin typeface="Calibri Light" panose="020F0302020204030204" pitchFamily="34" charset="0"/>
            </a:endParaRPr>
          </a:p>
          <a:p>
            <a:endParaRPr lang="pl-PL" sz="900" i="1" dirty="0">
              <a:latin typeface="Calibri Light" panose="020F0302020204030204" pitchFamily="34" charset="0"/>
            </a:endParaRPr>
          </a:p>
          <a:p>
            <a:endParaRPr lang="pl-PL" sz="100" i="1" dirty="0">
              <a:latin typeface="Calibri Light" panose="020F0302020204030204" pitchFamily="34" charset="0"/>
            </a:endParaRPr>
          </a:p>
          <a:p>
            <a:r>
              <a:rPr lang="pl-PL" sz="1600" i="1" dirty="0">
                <a:latin typeface="Calibri Light" panose="020F0302020204030204" pitchFamily="34" charset="0"/>
              </a:rPr>
              <a:t>Dawid Zieliński</a:t>
            </a:r>
            <a:br>
              <a:rPr lang="pl-PL" sz="1600" i="1" dirty="0">
                <a:latin typeface="Calibri Light" panose="020F0302020204030204" pitchFamily="34" charset="0"/>
              </a:rPr>
            </a:br>
            <a:r>
              <a:rPr lang="pl-PL" sz="1600" i="1" dirty="0">
                <a:latin typeface="Calibri Light" panose="020F0302020204030204" pitchFamily="34" charset="0"/>
              </a:rPr>
              <a:t>SWIG DELTA PARTNER</a:t>
            </a:r>
          </a:p>
          <a:p>
            <a:r>
              <a:rPr lang="pl-PL" sz="1600" i="1" dirty="0">
                <a:latin typeface="Calibri Light" panose="020F0302020204030204" pitchFamily="34" charset="0"/>
              </a:rPr>
              <a:t>Krośnice, 30/11/2016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93215" y="2709515"/>
            <a:ext cx="2690813" cy="321945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pl-PL" sz="2800" dirty="0">
                <a:latin typeface="Calibri Light" panose="020F0302020204030204" pitchFamily="34" charset="0"/>
              </a:rPr>
              <a:t>Wskaźniki obligatoryjne dla obszaru rewitalizacji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200581585"/>
              </p:ext>
            </p:extLst>
          </p:nvPr>
        </p:nvGraphicFramePr>
        <p:xfrm>
          <a:off x="539552" y="1431380"/>
          <a:ext cx="7974057" cy="48518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9358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7180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1359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9885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59621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92865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>
                          <a:effectLst/>
                          <a:latin typeface="Calibri Light" panose="020F0302020204030204" pitchFamily="34" charset="0"/>
                        </a:rPr>
                        <a:t> </a:t>
                      </a:r>
                      <a:endParaRPr lang="pl-PL" sz="2400" b="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b="0">
                          <a:effectLst/>
                          <a:latin typeface="Calibri Light" panose="020F0302020204030204" pitchFamily="34" charset="0"/>
                        </a:rPr>
                        <a:t>Udział w powierzchni gminy </a:t>
                      </a:r>
                      <a:endParaRPr lang="pl-PL" sz="2400" b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b="0">
                          <a:effectLst/>
                          <a:latin typeface="Calibri Light" panose="020F0302020204030204" pitchFamily="34" charset="0"/>
                        </a:rPr>
                        <a:t>Udział w ludności gminy</a:t>
                      </a:r>
                      <a:endParaRPr lang="pl-PL" sz="2400" b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b="0">
                          <a:effectLst/>
                          <a:latin typeface="Calibri Light" panose="020F0302020204030204" pitchFamily="34" charset="0"/>
                        </a:rPr>
                        <a:t>Powierzchnia [ha]</a:t>
                      </a:r>
                      <a:endParaRPr lang="pl-PL" sz="2400" b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>
                          <a:effectLst/>
                          <a:latin typeface="Calibri Light" panose="020F0302020204030204" pitchFamily="34" charset="0"/>
                        </a:rPr>
                        <a:t>Liczba ludności</a:t>
                      </a:r>
                      <a:endParaRPr lang="pl-PL" sz="2400" b="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8093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>
                          <a:effectLst/>
                          <a:latin typeface="Calibri Light" panose="020F0302020204030204" pitchFamily="34" charset="0"/>
                        </a:rPr>
                        <a:t>Obszar rewitalizacji</a:t>
                      </a:r>
                      <a:endParaRPr lang="pl-PL" sz="2400" b="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effectLst/>
                          <a:latin typeface="Calibri Light" panose="020F0302020204030204" pitchFamily="34" charset="0"/>
                        </a:rPr>
                        <a:t>18,18%</a:t>
                      </a:r>
                      <a:endParaRPr lang="pl-PL" sz="2400" b="1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effectLst/>
                          <a:latin typeface="Calibri Light" panose="020F0302020204030204" pitchFamily="34" charset="0"/>
                        </a:rPr>
                        <a:t>12,84%</a:t>
                      </a:r>
                      <a:endParaRPr lang="pl-PL" sz="2400" b="1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effectLst/>
                          <a:latin typeface="Calibri Light" panose="020F0302020204030204" pitchFamily="34" charset="0"/>
                        </a:rPr>
                        <a:t>3245,55</a:t>
                      </a:r>
                      <a:endParaRPr lang="pl-PL" sz="2400" b="1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effectLst/>
                          <a:latin typeface="Calibri Light" panose="020F0302020204030204" pitchFamily="34" charset="0"/>
                        </a:rPr>
                        <a:t>1 042</a:t>
                      </a:r>
                      <a:endParaRPr lang="pl-PL" sz="2400" b="1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66303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>
                          <a:effectLst/>
                          <a:latin typeface="Calibri Light" panose="020F0302020204030204" pitchFamily="34" charset="0"/>
                        </a:rPr>
                        <a:t>Podobszar Kuźnica Czeszycka</a:t>
                      </a:r>
                      <a:endParaRPr lang="pl-PL" sz="2400" b="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b="0">
                          <a:effectLst/>
                          <a:latin typeface="Calibri Light" panose="020F0302020204030204" pitchFamily="34" charset="0"/>
                        </a:rPr>
                        <a:t>3,14%</a:t>
                      </a:r>
                      <a:endParaRPr lang="pl-PL" sz="2400" b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>
                          <a:effectLst/>
                          <a:latin typeface="Calibri Light" panose="020F0302020204030204" pitchFamily="34" charset="0"/>
                        </a:rPr>
                        <a:t>3,66%</a:t>
                      </a:r>
                      <a:endParaRPr lang="pl-PL" sz="2400" b="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>
                          <a:effectLst/>
                          <a:latin typeface="Calibri Light" panose="020F0302020204030204" pitchFamily="34" charset="0"/>
                        </a:rPr>
                        <a:t>561,22</a:t>
                      </a:r>
                      <a:endParaRPr lang="pl-PL" sz="2400" b="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>
                          <a:effectLst/>
                          <a:latin typeface="Calibri Light" panose="020F0302020204030204" pitchFamily="34" charset="0"/>
                        </a:rPr>
                        <a:t>297</a:t>
                      </a:r>
                      <a:endParaRPr lang="pl-PL" sz="2400" b="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28658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>
                          <a:effectLst/>
                          <a:latin typeface="Calibri Light" panose="020F0302020204030204" pitchFamily="34" charset="0"/>
                        </a:rPr>
                        <a:t>Podobszar Stara Huta</a:t>
                      </a:r>
                      <a:endParaRPr lang="pl-PL" sz="2400" b="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b="0">
                          <a:effectLst/>
                          <a:latin typeface="Calibri Light" panose="020F0302020204030204" pitchFamily="34" charset="0"/>
                        </a:rPr>
                        <a:t>2,89%</a:t>
                      </a:r>
                      <a:endParaRPr lang="pl-PL" sz="2400" b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b="0">
                          <a:effectLst/>
                          <a:latin typeface="Calibri Light" panose="020F0302020204030204" pitchFamily="34" charset="0"/>
                        </a:rPr>
                        <a:t>2,54%</a:t>
                      </a:r>
                      <a:endParaRPr lang="pl-PL" sz="2400" b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>
                          <a:effectLst/>
                          <a:latin typeface="Calibri Light" panose="020F0302020204030204" pitchFamily="34" charset="0"/>
                        </a:rPr>
                        <a:t>516,41</a:t>
                      </a:r>
                      <a:endParaRPr lang="pl-PL" sz="2400" b="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>
                          <a:effectLst/>
                          <a:latin typeface="Calibri Light" panose="020F0302020204030204" pitchFamily="34" charset="0"/>
                        </a:rPr>
                        <a:t>206</a:t>
                      </a:r>
                      <a:endParaRPr lang="pl-PL" sz="2400" b="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18683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>
                          <a:effectLst/>
                          <a:latin typeface="Calibri Light" panose="020F0302020204030204" pitchFamily="34" charset="0"/>
                        </a:rPr>
                        <a:t>Podobszar Brzostowo</a:t>
                      </a:r>
                      <a:endParaRPr lang="pl-PL" sz="2400" b="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b="0">
                          <a:effectLst/>
                          <a:latin typeface="Calibri Light" panose="020F0302020204030204" pitchFamily="34" charset="0"/>
                        </a:rPr>
                        <a:t>7,61%</a:t>
                      </a:r>
                      <a:endParaRPr lang="pl-PL" sz="2400" b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b="0">
                          <a:effectLst/>
                          <a:latin typeface="Calibri Light" panose="020F0302020204030204" pitchFamily="34" charset="0"/>
                        </a:rPr>
                        <a:t>4,02%</a:t>
                      </a:r>
                      <a:endParaRPr lang="pl-PL" sz="2400" b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>
                          <a:effectLst/>
                          <a:latin typeface="Calibri Light" panose="020F0302020204030204" pitchFamily="34" charset="0"/>
                        </a:rPr>
                        <a:t>1 358,91</a:t>
                      </a:r>
                      <a:endParaRPr lang="pl-PL" sz="2400" b="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>
                          <a:effectLst/>
                          <a:latin typeface="Calibri Light" panose="020F0302020204030204" pitchFamily="34" charset="0"/>
                        </a:rPr>
                        <a:t>326</a:t>
                      </a:r>
                      <a:endParaRPr lang="pl-PL" sz="2400" b="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928658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>
                          <a:effectLst/>
                          <a:latin typeface="Calibri Light" panose="020F0302020204030204" pitchFamily="34" charset="0"/>
                        </a:rPr>
                        <a:t>Podobszar Grabownica</a:t>
                      </a:r>
                      <a:endParaRPr lang="pl-PL" sz="2400" b="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b="0">
                          <a:effectLst/>
                          <a:latin typeface="Calibri Light" panose="020F0302020204030204" pitchFamily="34" charset="0"/>
                        </a:rPr>
                        <a:t>4,53%</a:t>
                      </a:r>
                      <a:endParaRPr lang="pl-PL" sz="2400" b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b="0">
                          <a:effectLst/>
                          <a:latin typeface="Calibri Light" panose="020F0302020204030204" pitchFamily="34" charset="0"/>
                        </a:rPr>
                        <a:t>2,62%</a:t>
                      </a:r>
                      <a:endParaRPr lang="pl-PL" sz="2400" b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>
                          <a:effectLst/>
                          <a:latin typeface="Calibri Light" panose="020F0302020204030204" pitchFamily="34" charset="0"/>
                        </a:rPr>
                        <a:t>808,99</a:t>
                      </a:r>
                      <a:endParaRPr lang="pl-PL" sz="2400" b="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>
                          <a:effectLst/>
                          <a:latin typeface="Calibri Light" panose="020F0302020204030204" pitchFamily="34" charset="0"/>
                        </a:rPr>
                        <a:t>213</a:t>
                      </a:r>
                      <a:endParaRPr lang="pl-PL" sz="2400" b="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064879521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pl-PL" sz="2800" dirty="0">
                <a:latin typeface="Calibri Light" panose="020F0302020204030204" pitchFamily="34" charset="0"/>
              </a:rPr>
              <a:t>Wskaźniki – obszar rewitalizacji na tle gminy </a:t>
            </a:r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405055910"/>
              </p:ext>
            </p:extLst>
          </p:nvPr>
        </p:nvGraphicFramePr>
        <p:xfrm>
          <a:off x="414366" y="1268760"/>
          <a:ext cx="8065008" cy="49447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630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32439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7755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79451"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effectLst/>
                          <a:latin typeface="Calibri Light" panose="020F0302020204030204" pitchFamily="34" charset="0"/>
                        </a:rPr>
                        <a:t>Pomoc społeczna</a:t>
                      </a:r>
                      <a:endParaRPr lang="pl-PL" sz="2000" b="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effectLst/>
                          <a:latin typeface="Calibri Light" panose="020F0302020204030204" pitchFamily="34" charset="0"/>
                        </a:rPr>
                        <a:t>Obszar</a:t>
                      </a:r>
                      <a:endParaRPr lang="pl-PL" sz="2000" b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effectLst/>
                          <a:latin typeface="Calibri Light" panose="020F0302020204030204" pitchFamily="34" charset="0"/>
                        </a:rPr>
                        <a:t>liczba osób korzystających z pomocy społecznej  w stosunku do liczby ludności </a:t>
                      </a:r>
                      <a:endParaRPr lang="pl-PL" sz="2000" b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980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effectLst/>
                          <a:latin typeface="Calibri Light" panose="020F0302020204030204" pitchFamily="34" charset="0"/>
                        </a:rPr>
                        <a:t>Obszar rewitalizacji</a:t>
                      </a:r>
                      <a:endParaRPr lang="pl-PL" sz="2000" b="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chemeClr val="bg1"/>
                          </a:solidFill>
                          <a:effectLst/>
                          <a:latin typeface="Calibri Light" panose="020F0302020204030204" pitchFamily="34" charset="0"/>
                        </a:rPr>
                        <a:t>14,97%</a:t>
                      </a:r>
                      <a:endParaRPr lang="pl-PL" sz="2000" b="0" dirty="0">
                        <a:solidFill>
                          <a:schemeClr val="bg1"/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6980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effectLst/>
                          <a:latin typeface="Calibri Light" panose="020F0302020204030204" pitchFamily="34" charset="0"/>
                        </a:rPr>
                        <a:t>Gmina Krośnice</a:t>
                      </a:r>
                      <a:endParaRPr lang="pl-PL" sz="2000" b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effectLst/>
                          <a:latin typeface="Calibri Light" panose="020F0302020204030204" pitchFamily="34" charset="0"/>
                        </a:rPr>
                        <a:t>13,78%</a:t>
                      </a:r>
                      <a:endParaRPr lang="pl-PL" sz="2000" b="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69807"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effectLst/>
                          <a:latin typeface="Calibri Light" panose="020F0302020204030204" pitchFamily="34" charset="0"/>
                        </a:rPr>
                        <a:t>Edukacja</a:t>
                      </a:r>
                      <a:endParaRPr lang="pl-PL" sz="2000" b="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effectLst/>
                          <a:latin typeface="Calibri Light" panose="020F0302020204030204" pitchFamily="34" charset="0"/>
                        </a:rPr>
                        <a:t>Obszar</a:t>
                      </a:r>
                      <a:endParaRPr lang="pl-PL" sz="2000" b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effectLst/>
                          <a:latin typeface="Calibri Light" panose="020F0302020204030204" pitchFamily="34" charset="0"/>
                        </a:rPr>
                        <a:t>egzamin 6-klasisty: średnia ilość punktów przypadająca na 1 ucznia</a:t>
                      </a:r>
                      <a:endParaRPr lang="pl-PL" sz="2000" b="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effectLst/>
                          <a:latin typeface="Calibri Light" panose="020F0302020204030204" pitchFamily="34" charset="0"/>
                        </a:rPr>
                        <a:t>egzamin gimnazjalisty: średnia ilość punktów przypadająca na 1 ucznia</a:t>
                      </a:r>
                      <a:endParaRPr lang="pl-PL" sz="2000" b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6980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effectLst/>
                          <a:latin typeface="Calibri Light" panose="020F0302020204030204" pitchFamily="34" charset="0"/>
                        </a:rPr>
                        <a:t>Obszar rewitalizacji</a:t>
                      </a:r>
                      <a:endParaRPr lang="pl-PL" sz="2000" b="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effectLst/>
                          <a:latin typeface="Calibri Light" panose="020F0302020204030204" pitchFamily="34" charset="0"/>
                        </a:rPr>
                        <a:t>4,33</a:t>
                      </a:r>
                      <a:endParaRPr lang="pl-PL" sz="2000" b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chemeClr val="bg1"/>
                          </a:solidFill>
                          <a:effectLst/>
                          <a:latin typeface="Calibri Light" panose="020F0302020204030204" pitchFamily="34" charset="0"/>
                        </a:rPr>
                        <a:t>3,64</a:t>
                      </a:r>
                      <a:endParaRPr lang="pl-PL" sz="2000" b="0" dirty="0">
                        <a:solidFill>
                          <a:schemeClr val="bg1"/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6980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effectLst/>
                          <a:latin typeface="Calibri Light" panose="020F0302020204030204" pitchFamily="34" charset="0"/>
                        </a:rPr>
                        <a:t>Gmina Krośnice</a:t>
                      </a:r>
                      <a:endParaRPr lang="pl-PL" sz="2000" b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effectLst/>
                          <a:latin typeface="Calibri Light" panose="020F0302020204030204" pitchFamily="34" charset="0"/>
                        </a:rPr>
                        <a:t>4,25</a:t>
                      </a:r>
                      <a:endParaRPr lang="pl-PL" sz="2000" b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effectLst/>
                          <a:latin typeface="Calibri Light" panose="020F0302020204030204" pitchFamily="34" charset="0"/>
                        </a:rPr>
                        <a:t>4,64</a:t>
                      </a:r>
                      <a:endParaRPr lang="pl-PL" sz="2000" b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69807"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effectLst/>
                          <a:latin typeface="Calibri Light" panose="020F0302020204030204" pitchFamily="34" charset="0"/>
                        </a:rPr>
                        <a:t>Liczba bezrobotnych</a:t>
                      </a:r>
                      <a:endParaRPr lang="pl-PL" sz="2000" b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effectLst/>
                          <a:latin typeface="Calibri Light" panose="020F0302020204030204" pitchFamily="34" charset="0"/>
                        </a:rPr>
                        <a:t>Obszar</a:t>
                      </a:r>
                      <a:endParaRPr lang="pl-PL" sz="2000" b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effectLst/>
                          <a:latin typeface="Calibri Light" panose="020F0302020204030204" pitchFamily="34" charset="0"/>
                        </a:rPr>
                        <a:t>liczba osób bezrobotnych </a:t>
                      </a:r>
                      <a:endParaRPr lang="pl-PL" sz="2000" b="0">
                        <a:effectLst/>
                        <a:latin typeface="Calibri Light" panose="020F0302020204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effectLst/>
                          <a:latin typeface="Calibri Light" panose="020F0302020204030204" pitchFamily="34" charset="0"/>
                        </a:rPr>
                        <a:t>w stosunku do liczby ludności </a:t>
                      </a:r>
                      <a:endParaRPr lang="pl-PL" sz="2000" b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effectLst/>
                          <a:latin typeface="Calibri Light" panose="020F0302020204030204" pitchFamily="34" charset="0"/>
                        </a:rPr>
                        <a:t>liczba bezrobotnych kobiet </a:t>
                      </a:r>
                      <a:endParaRPr lang="pl-PL" sz="2000" b="0" dirty="0">
                        <a:effectLst/>
                        <a:latin typeface="Calibri Light" panose="020F0302020204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effectLst/>
                          <a:latin typeface="Calibri Light" panose="020F0302020204030204" pitchFamily="34" charset="0"/>
                        </a:rPr>
                        <a:t>w stosunku do liczby ludności </a:t>
                      </a:r>
                      <a:endParaRPr lang="pl-PL" sz="2000" b="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6980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effectLst/>
                          <a:latin typeface="Calibri Light" panose="020F0302020204030204" pitchFamily="34" charset="0"/>
                        </a:rPr>
                        <a:t>Obszar rewitalizacji</a:t>
                      </a:r>
                      <a:endParaRPr lang="pl-PL" sz="2000" b="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effectLst/>
                          <a:latin typeface="Calibri Light" panose="020F0302020204030204" pitchFamily="34" charset="0"/>
                        </a:rPr>
                        <a:t>3,17%</a:t>
                      </a:r>
                      <a:endParaRPr lang="pl-PL" sz="2000" b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effectLst/>
                          <a:latin typeface="Calibri Light" panose="020F0302020204030204" pitchFamily="34" charset="0"/>
                        </a:rPr>
                        <a:t>1,82%</a:t>
                      </a:r>
                      <a:endParaRPr lang="pl-PL" sz="2000" b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6980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effectLst/>
                          <a:latin typeface="Calibri Light" panose="020F0302020204030204" pitchFamily="34" charset="0"/>
                        </a:rPr>
                        <a:t>Gmina Krośnice</a:t>
                      </a:r>
                      <a:endParaRPr lang="pl-PL" sz="2000" b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effectLst/>
                          <a:latin typeface="Calibri Light" panose="020F0302020204030204" pitchFamily="34" charset="0"/>
                        </a:rPr>
                        <a:t>3,54%</a:t>
                      </a:r>
                      <a:endParaRPr lang="pl-PL" sz="2000" b="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effectLst/>
                          <a:latin typeface="Calibri Light" panose="020F0302020204030204" pitchFamily="34" charset="0"/>
                        </a:rPr>
                        <a:t>1,95%</a:t>
                      </a:r>
                      <a:endParaRPr lang="pl-PL" sz="2000" b="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547911209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pl-PL" sz="2800" dirty="0">
                <a:latin typeface="Calibri Light" panose="020F0302020204030204" pitchFamily="34" charset="0"/>
              </a:rPr>
              <a:t>Przestępczość – obszar rewitalizacji na tle gminy 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212036852"/>
              </p:ext>
            </p:extLst>
          </p:nvPr>
        </p:nvGraphicFramePr>
        <p:xfrm>
          <a:off x="414366" y="1268761"/>
          <a:ext cx="8229600" cy="48245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153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8222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0315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0686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31015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911839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631710">
                <a:tc gridSpan="6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>
                          <a:effectLst/>
                          <a:latin typeface="Calibri Light" panose="020F0302020204030204" pitchFamily="34" charset="0"/>
                        </a:rPr>
                        <a:t>Przestępczość</a:t>
                      </a:r>
                      <a:endParaRPr lang="pl-PL" sz="2400" b="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611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b="0">
                          <a:effectLst/>
                          <a:latin typeface="Calibri Light" panose="020F0302020204030204" pitchFamily="34" charset="0"/>
                        </a:rPr>
                        <a:t>Obszar</a:t>
                      </a:r>
                      <a:endParaRPr lang="pl-PL" sz="2400" b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b="0">
                          <a:effectLst/>
                          <a:latin typeface="Calibri Light" panose="020F0302020204030204" pitchFamily="34" charset="0"/>
                        </a:rPr>
                        <a:t>liczba popełnionych przestępstw w stosunku do liczby ludności</a:t>
                      </a:r>
                      <a:endParaRPr lang="pl-PL" sz="2400" b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b="0">
                          <a:effectLst/>
                          <a:latin typeface="Calibri Light" panose="020F0302020204030204" pitchFamily="34" charset="0"/>
                        </a:rPr>
                        <a:t>liczba ofiar przemocy w stosunku do liczby ludności</a:t>
                      </a:r>
                      <a:endParaRPr lang="pl-PL" sz="2400" b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159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>
                          <a:effectLst/>
                          <a:latin typeface="Calibri Light" panose="020F0302020204030204" pitchFamily="34" charset="0"/>
                        </a:rPr>
                        <a:t>Obszar rewitalizacji</a:t>
                      </a:r>
                      <a:endParaRPr lang="pl-PL" sz="2400" b="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>
                          <a:solidFill>
                            <a:schemeClr val="bg1"/>
                          </a:solidFill>
                          <a:effectLst/>
                          <a:latin typeface="Calibri Light" panose="020F0302020204030204" pitchFamily="34" charset="0"/>
                        </a:rPr>
                        <a:t>2,11 %</a:t>
                      </a:r>
                      <a:endParaRPr lang="pl-PL" sz="2400" b="0" dirty="0">
                        <a:solidFill>
                          <a:schemeClr val="bg1"/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b="0">
                          <a:effectLst/>
                          <a:latin typeface="Calibri Light" panose="020F0302020204030204" pitchFamily="34" charset="0"/>
                        </a:rPr>
                        <a:t>0,19 %</a:t>
                      </a:r>
                      <a:endParaRPr lang="pl-PL" sz="2400" b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159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b="0">
                          <a:effectLst/>
                          <a:latin typeface="Calibri Light" panose="020F0302020204030204" pitchFamily="34" charset="0"/>
                        </a:rPr>
                        <a:t>Gmina Krośnice</a:t>
                      </a:r>
                      <a:endParaRPr lang="pl-PL" sz="2400" b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>
                          <a:effectLst/>
                          <a:latin typeface="Calibri Light" panose="020F0302020204030204" pitchFamily="34" charset="0"/>
                        </a:rPr>
                        <a:t>0,91 %</a:t>
                      </a:r>
                      <a:endParaRPr lang="pl-PL" sz="2400" b="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b="0">
                          <a:effectLst/>
                          <a:latin typeface="Calibri Light" panose="020F0302020204030204" pitchFamily="34" charset="0"/>
                        </a:rPr>
                        <a:t>0,28 %</a:t>
                      </a:r>
                      <a:endParaRPr lang="pl-PL" sz="2400" b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16269">
                <a:tc gridSpan="6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>
                          <a:effectLst/>
                          <a:latin typeface="Calibri Light" panose="020F0302020204030204" pitchFamily="34" charset="0"/>
                        </a:rPr>
                        <a:t>Wybrane kategorie przestępstw</a:t>
                      </a:r>
                      <a:endParaRPr lang="pl-PL" sz="2400" b="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81626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b="0">
                          <a:effectLst/>
                          <a:latin typeface="Calibri Light" panose="020F0302020204030204" pitchFamily="34" charset="0"/>
                        </a:rPr>
                        <a:t>Obszar</a:t>
                      </a:r>
                      <a:endParaRPr lang="pl-PL" sz="2400" b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b="0">
                          <a:effectLst/>
                          <a:latin typeface="Calibri Light" panose="020F0302020204030204" pitchFamily="34" charset="0"/>
                        </a:rPr>
                        <a:t>Ogólna liczba przestępstw</a:t>
                      </a:r>
                      <a:endParaRPr lang="pl-PL" sz="2400" b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>
                          <a:effectLst/>
                          <a:latin typeface="Calibri Light" panose="020F0302020204030204" pitchFamily="34" charset="0"/>
                        </a:rPr>
                        <a:t>Kradzież</a:t>
                      </a:r>
                      <a:endParaRPr lang="pl-PL" sz="2400" b="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b="0">
                          <a:effectLst/>
                          <a:latin typeface="Calibri Light" panose="020F0302020204030204" pitchFamily="34" charset="0"/>
                        </a:rPr>
                        <a:t>Kradzież </a:t>
                      </a:r>
                      <a:br>
                        <a:rPr lang="pl-PL" sz="1600" b="0">
                          <a:effectLst/>
                          <a:latin typeface="Calibri Light" panose="020F0302020204030204" pitchFamily="34" charset="0"/>
                        </a:rPr>
                      </a:br>
                      <a:r>
                        <a:rPr lang="pl-PL" sz="1600" b="0">
                          <a:effectLst/>
                          <a:latin typeface="Calibri Light" panose="020F0302020204030204" pitchFamily="34" charset="0"/>
                        </a:rPr>
                        <a:t>z włamaniem</a:t>
                      </a:r>
                      <a:endParaRPr lang="pl-PL" sz="2400" b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>
                          <a:effectLst/>
                          <a:latin typeface="Calibri Light" panose="020F0302020204030204" pitchFamily="34" charset="0"/>
                        </a:rPr>
                        <a:t>Oszustwo</a:t>
                      </a:r>
                      <a:endParaRPr lang="pl-PL" sz="2400" b="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b="0">
                          <a:effectLst/>
                          <a:latin typeface="Calibri Light" panose="020F0302020204030204" pitchFamily="34" charset="0"/>
                        </a:rPr>
                        <a:t>Nietrzeźwi kierujący</a:t>
                      </a:r>
                      <a:endParaRPr lang="pl-PL" sz="2400" b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961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>
                          <a:effectLst/>
                          <a:latin typeface="Calibri Light" panose="020F0302020204030204" pitchFamily="34" charset="0"/>
                        </a:rPr>
                        <a:t>Obszar rewitalizacji</a:t>
                      </a:r>
                      <a:endParaRPr lang="pl-PL" sz="2400" b="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b="0">
                          <a:effectLst/>
                          <a:latin typeface="Calibri Light" panose="020F0302020204030204" pitchFamily="34" charset="0"/>
                        </a:rPr>
                        <a:t>100%</a:t>
                      </a:r>
                      <a:endParaRPr lang="pl-PL" sz="2400" b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>
                          <a:solidFill>
                            <a:schemeClr val="bg1"/>
                          </a:solidFill>
                          <a:effectLst/>
                          <a:latin typeface="Calibri Light" panose="020F0302020204030204" pitchFamily="34" charset="0"/>
                        </a:rPr>
                        <a:t>18,18%</a:t>
                      </a:r>
                      <a:endParaRPr lang="pl-PL" sz="2400" b="0" dirty="0">
                        <a:solidFill>
                          <a:schemeClr val="bg1"/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>
                          <a:effectLst/>
                          <a:latin typeface="Calibri Light" panose="020F0302020204030204" pitchFamily="34" charset="0"/>
                        </a:rPr>
                        <a:t>9,09%</a:t>
                      </a:r>
                      <a:endParaRPr lang="pl-PL" sz="2400" b="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>
                          <a:solidFill>
                            <a:schemeClr val="bg1"/>
                          </a:solidFill>
                          <a:effectLst/>
                          <a:latin typeface="Calibri Light" panose="020F0302020204030204" pitchFamily="34" charset="0"/>
                        </a:rPr>
                        <a:t>9,09%</a:t>
                      </a:r>
                      <a:endParaRPr lang="pl-PL" sz="2400" b="0" dirty="0">
                        <a:solidFill>
                          <a:schemeClr val="bg1"/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>
                          <a:solidFill>
                            <a:schemeClr val="bg1"/>
                          </a:solidFill>
                          <a:effectLst/>
                          <a:latin typeface="Calibri Light" panose="020F0302020204030204" pitchFamily="34" charset="0"/>
                        </a:rPr>
                        <a:t>27,27 %</a:t>
                      </a:r>
                      <a:endParaRPr lang="pl-PL" sz="2400" b="0" dirty="0">
                        <a:solidFill>
                          <a:schemeClr val="bg1"/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5982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b="0">
                          <a:effectLst/>
                          <a:latin typeface="Calibri Light" panose="020F0302020204030204" pitchFamily="34" charset="0"/>
                        </a:rPr>
                        <a:t>Średnia dla gminy</a:t>
                      </a:r>
                      <a:endParaRPr lang="pl-PL" sz="2400" b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b="0">
                          <a:effectLst/>
                          <a:latin typeface="Calibri Light" panose="020F0302020204030204" pitchFamily="34" charset="0"/>
                        </a:rPr>
                        <a:t>100%</a:t>
                      </a:r>
                      <a:endParaRPr lang="pl-PL" sz="2400" b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b="0">
                          <a:effectLst/>
                          <a:latin typeface="Calibri Light" panose="020F0302020204030204" pitchFamily="34" charset="0"/>
                        </a:rPr>
                        <a:t>14,86%</a:t>
                      </a:r>
                      <a:endParaRPr lang="pl-PL" sz="2400" b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b="0">
                          <a:effectLst/>
                          <a:latin typeface="Calibri Light" panose="020F0302020204030204" pitchFamily="34" charset="0"/>
                        </a:rPr>
                        <a:t>13,51%</a:t>
                      </a:r>
                      <a:endParaRPr lang="pl-PL" sz="2400" b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b="0">
                          <a:effectLst/>
                          <a:latin typeface="Calibri Light" panose="020F0302020204030204" pitchFamily="34" charset="0"/>
                        </a:rPr>
                        <a:t>4,05%</a:t>
                      </a:r>
                      <a:endParaRPr lang="pl-PL" sz="2400" b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>
                          <a:effectLst/>
                          <a:latin typeface="Calibri Light" panose="020F0302020204030204" pitchFamily="34" charset="0"/>
                        </a:rPr>
                        <a:t>27,03%</a:t>
                      </a:r>
                      <a:endParaRPr lang="pl-PL" sz="2400" b="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610858877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pl-PL" sz="2800" dirty="0">
                <a:latin typeface="Calibri Light" panose="020F0302020204030204" pitchFamily="34" charset="0"/>
              </a:rPr>
              <a:t>Pozostałe wskaźniki – obszar rewitalizacji na tle gminy </a:t>
            </a:r>
          </a:p>
        </p:txBody>
      </p:sp>
      <p:graphicFrame>
        <p:nvGraphicFramePr>
          <p:cNvPr id="6" name="Symbol zastępczy zawartości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572123185"/>
              </p:ext>
            </p:extLst>
          </p:nvPr>
        </p:nvGraphicFramePr>
        <p:xfrm>
          <a:off x="539552" y="1196752"/>
          <a:ext cx="8280920" cy="52705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3167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41339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3584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27430"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effectLst/>
                          <a:latin typeface="Calibri Light" panose="020F0302020204030204" pitchFamily="34" charset="0"/>
                        </a:rPr>
                        <a:t>Aktywność gospodarcza</a:t>
                      </a:r>
                      <a:endParaRPr lang="pl-PL" sz="2000" b="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743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effectLst/>
                          <a:latin typeface="Calibri Light" panose="020F0302020204030204" pitchFamily="34" charset="0"/>
                        </a:rPr>
                        <a:t>Obszar</a:t>
                      </a:r>
                      <a:endParaRPr lang="pl-PL" sz="2000" b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effectLst/>
                          <a:latin typeface="Calibri Light" panose="020F0302020204030204" pitchFamily="34" charset="0"/>
                        </a:rPr>
                        <a:t>Liczba podmiotów</a:t>
                      </a:r>
                      <a:endParaRPr lang="pl-PL" sz="2000" b="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effectLst/>
                          <a:latin typeface="Calibri Light" panose="020F0302020204030204" pitchFamily="34" charset="0"/>
                        </a:rPr>
                        <a:t>Wskaźnik aktywności gospodarczej</a:t>
                      </a:r>
                      <a:endParaRPr lang="pl-PL" sz="2000" b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8495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effectLst/>
                          <a:latin typeface="Calibri Light" panose="020F0302020204030204" pitchFamily="34" charset="0"/>
                        </a:rPr>
                        <a:t>Obszar rewitalizacji</a:t>
                      </a:r>
                      <a:endParaRPr lang="pl-PL" sz="2000" b="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effectLst/>
                          <a:latin typeface="Calibri Light" panose="020F0302020204030204" pitchFamily="34" charset="0"/>
                        </a:rPr>
                        <a:t>65</a:t>
                      </a:r>
                      <a:endParaRPr lang="pl-PL" sz="2000" b="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b="0" kern="1200" dirty="0">
                          <a:solidFill>
                            <a:schemeClr val="bg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6,21 %</a:t>
                      </a:r>
                    </a:p>
                  </a:txBody>
                  <a:tcPr marL="44450" marR="44450" marT="0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8495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effectLst/>
                          <a:latin typeface="Calibri Light" panose="020F0302020204030204" pitchFamily="34" charset="0"/>
                        </a:rPr>
                        <a:t>Średnia dla gminy</a:t>
                      </a:r>
                      <a:endParaRPr lang="pl-PL" sz="2000" b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effectLst/>
                          <a:latin typeface="Calibri Light" panose="020F0302020204030204" pitchFamily="34" charset="0"/>
                        </a:rPr>
                        <a:t>571</a:t>
                      </a:r>
                      <a:endParaRPr lang="pl-PL" sz="2000" b="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effectLst/>
                          <a:latin typeface="Calibri Light" panose="020F0302020204030204" pitchFamily="34" charset="0"/>
                        </a:rPr>
                        <a:t>7,01 %</a:t>
                      </a:r>
                      <a:endParaRPr lang="pl-PL" sz="2000" b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5434"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effectLst/>
                          <a:latin typeface="Calibri Light" panose="020F0302020204030204" pitchFamily="34" charset="0"/>
                        </a:rPr>
                        <a:t>Jakość układu drogowego</a:t>
                      </a:r>
                      <a:endParaRPr lang="pl-PL" sz="2000" b="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effectLst/>
                          <a:latin typeface="Calibri Light" panose="020F0302020204030204" pitchFamily="34" charset="0"/>
                        </a:rPr>
                        <a:t>Obszar</a:t>
                      </a:r>
                      <a:endParaRPr lang="pl-PL" sz="2000" b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effectLst/>
                          <a:latin typeface="Calibri Light" panose="020F0302020204030204" pitchFamily="34" charset="0"/>
                        </a:rPr>
                        <a:t>liczba km dróg gminnych nieutwardzonych w stosunku </a:t>
                      </a:r>
                      <a:br>
                        <a:rPr lang="pl-PL" sz="1400" b="0" dirty="0">
                          <a:effectLst/>
                          <a:latin typeface="Calibri Light" panose="020F0302020204030204" pitchFamily="34" charset="0"/>
                        </a:rPr>
                      </a:br>
                      <a:r>
                        <a:rPr lang="pl-PL" sz="1400" b="0" dirty="0">
                          <a:effectLst/>
                          <a:latin typeface="Calibri Light" panose="020F0302020204030204" pitchFamily="34" charset="0"/>
                        </a:rPr>
                        <a:t>do km dróg gminnych utwardzanych</a:t>
                      </a:r>
                      <a:endParaRPr lang="pl-PL" sz="2000" b="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8495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effectLst/>
                          <a:latin typeface="Calibri Light" panose="020F0302020204030204" pitchFamily="34" charset="0"/>
                        </a:rPr>
                        <a:t>Obszar rewitalizacji</a:t>
                      </a:r>
                      <a:endParaRPr lang="pl-PL" sz="2000" b="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chemeClr val="bg1"/>
                          </a:solidFill>
                          <a:effectLst/>
                          <a:latin typeface="Calibri Light" panose="020F0302020204030204" pitchFamily="34" charset="0"/>
                        </a:rPr>
                        <a:t>73,37%</a:t>
                      </a:r>
                      <a:endParaRPr lang="pl-PL" sz="2000" b="0" dirty="0">
                        <a:solidFill>
                          <a:schemeClr val="bg1"/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8495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effectLst/>
                          <a:latin typeface="Calibri Light" panose="020F0302020204030204" pitchFamily="34" charset="0"/>
                        </a:rPr>
                        <a:t>Gmina Krośnice</a:t>
                      </a:r>
                      <a:endParaRPr lang="pl-PL" sz="2000" b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effectLst/>
                          <a:latin typeface="Calibri Light" panose="020F0302020204030204" pitchFamily="34" charset="0"/>
                        </a:rPr>
                        <a:t>52,99%</a:t>
                      </a:r>
                      <a:endParaRPr lang="pl-PL" sz="2000" b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84953"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effectLst/>
                          <a:latin typeface="Calibri Light" panose="020F0302020204030204" pitchFamily="34" charset="0"/>
                        </a:rPr>
                        <a:t>Wychowanie przedszkolne</a:t>
                      </a:r>
                      <a:endParaRPr lang="pl-PL" sz="2000" b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effectLst/>
                          <a:latin typeface="Calibri Light" panose="020F0302020204030204" pitchFamily="34" charset="0"/>
                        </a:rPr>
                        <a:t>Obszar</a:t>
                      </a:r>
                      <a:endParaRPr lang="pl-PL" sz="2000" b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effectLst/>
                          <a:latin typeface="Calibri Light" panose="020F0302020204030204" pitchFamily="34" charset="0"/>
                        </a:rPr>
                        <a:t>Liczba dzieci objętych wychowaniem przedszkolnym </a:t>
                      </a:r>
                      <a:br>
                        <a:rPr lang="pl-PL" sz="1400" b="0" dirty="0">
                          <a:effectLst/>
                          <a:latin typeface="Calibri Light" panose="020F0302020204030204" pitchFamily="34" charset="0"/>
                        </a:rPr>
                      </a:br>
                      <a:r>
                        <a:rPr lang="pl-PL" sz="1400" b="0" dirty="0">
                          <a:effectLst/>
                          <a:latin typeface="Calibri Light" panose="020F0302020204030204" pitchFamily="34" charset="0"/>
                        </a:rPr>
                        <a:t>do liczby dzieci w wieku 3-5</a:t>
                      </a:r>
                      <a:endParaRPr lang="pl-PL" sz="2000" b="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8495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effectLst/>
                          <a:latin typeface="Calibri Light" panose="020F0302020204030204" pitchFamily="34" charset="0"/>
                        </a:rPr>
                        <a:t>Obszar rewitalizacji</a:t>
                      </a:r>
                      <a:endParaRPr lang="pl-PL" sz="2000" b="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chemeClr val="bg1"/>
                          </a:solidFill>
                          <a:effectLst/>
                          <a:latin typeface="Calibri Light" panose="020F0302020204030204" pitchFamily="34" charset="0"/>
                        </a:rPr>
                        <a:t>47,22%</a:t>
                      </a:r>
                      <a:endParaRPr lang="pl-PL" sz="2000" b="0" dirty="0">
                        <a:solidFill>
                          <a:schemeClr val="bg1"/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8495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effectLst/>
                          <a:latin typeface="Calibri Light" panose="020F0302020204030204" pitchFamily="34" charset="0"/>
                        </a:rPr>
                        <a:t>Gmina Krośnice</a:t>
                      </a:r>
                      <a:endParaRPr lang="pl-PL" sz="2000" b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effectLst/>
                          <a:latin typeface="Calibri Light" panose="020F0302020204030204" pitchFamily="34" charset="0"/>
                        </a:rPr>
                        <a:t>58,93%</a:t>
                      </a:r>
                      <a:endParaRPr lang="pl-PL" sz="2000" b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84953"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effectLst/>
                          <a:latin typeface="Calibri Light" panose="020F0302020204030204" pitchFamily="34" charset="0"/>
                        </a:rPr>
                        <a:t>Powierzchnia pokryta azbestem</a:t>
                      </a:r>
                      <a:endParaRPr lang="pl-PL" sz="2000" b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8495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effectLst/>
                          <a:latin typeface="Calibri Light" panose="020F0302020204030204" pitchFamily="34" charset="0"/>
                        </a:rPr>
                        <a:t>Obszar</a:t>
                      </a:r>
                      <a:endParaRPr lang="pl-PL" sz="2000" b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effectLst/>
                          <a:latin typeface="Calibri Light" panose="020F0302020204030204" pitchFamily="34" charset="0"/>
                        </a:rPr>
                        <a:t>Powierzchnia pokryta azbestem w m2 przypadająca na 1 mieszkańca </a:t>
                      </a:r>
                      <a:endParaRPr lang="pl-PL" sz="2000" b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8495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effectLst/>
                          <a:latin typeface="Calibri Light" panose="020F0302020204030204" pitchFamily="34" charset="0"/>
                        </a:rPr>
                        <a:t>Obszar rewitalizacji</a:t>
                      </a:r>
                      <a:endParaRPr lang="pl-PL" sz="2000" b="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chemeClr val="bg1"/>
                          </a:solidFill>
                          <a:effectLst/>
                          <a:latin typeface="Calibri Light" panose="020F0302020204030204" pitchFamily="34" charset="0"/>
                        </a:rPr>
                        <a:t>11,17 m2/os.</a:t>
                      </a:r>
                      <a:endParaRPr lang="pl-PL" sz="2000" b="0" dirty="0">
                        <a:solidFill>
                          <a:schemeClr val="bg1"/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33729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effectLst/>
                          <a:latin typeface="Calibri Light" panose="020F0302020204030204" pitchFamily="34" charset="0"/>
                        </a:rPr>
                        <a:t>Gmina Krośnice</a:t>
                      </a:r>
                      <a:endParaRPr lang="pl-PL" sz="2000" b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effectLst/>
                          <a:latin typeface="Calibri Light" panose="020F0302020204030204" pitchFamily="34" charset="0"/>
                        </a:rPr>
                        <a:t>6,25</a:t>
                      </a:r>
                      <a:r>
                        <a:rPr lang="pl-PL" sz="2000" b="0" dirty="0">
                          <a:effectLst/>
                          <a:latin typeface="Calibri Light" panose="020F0302020204030204" pitchFamily="34" charset="0"/>
                        </a:rPr>
                        <a:t> </a:t>
                      </a:r>
                      <a:r>
                        <a:rPr lang="pl-PL" sz="1400" b="0" dirty="0">
                          <a:effectLst/>
                          <a:latin typeface="Calibri Light" panose="020F0302020204030204" pitchFamily="34" charset="0"/>
                        </a:rPr>
                        <a:t>m2/os.</a:t>
                      </a:r>
                      <a:endParaRPr lang="pl-PL" sz="2000" b="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035136048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pl-PL" sz="2800" dirty="0">
                <a:latin typeface="Calibri Light" panose="020F0302020204030204" pitchFamily="34" charset="0"/>
              </a:rPr>
              <a:t>Diagnoza obszar rewitalizacji – wnioski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31531" y="1417663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pl-PL" dirty="0">
                <a:latin typeface="Calibri Light" panose="020F0302020204030204" pitchFamily="34" charset="0"/>
              </a:rPr>
              <a:t>Wysoki poziom bezrobocia, szczególnie wśród kobiet oraz osób z wykształceniem gimnazjalnym i niższym oraz zasadniczym zawodowym</a:t>
            </a:r>
          </a:p>
          <a:p>
            <a:pPr lvl="0"/>
            <a:r>
              <a:rPr lang="pl-PL" dirty="0">
                <a:latin typeface="Calibri Light" panose="020F0302020204030204" pitchFamily="34" charset="0"/>
              </a:rPr>
              <a:t>Duża liczba klientów Gminnego Ośrodka Pomocy Społecznej </a:t>
            </a:r>
          </a:p>
          <a:p>
            <a:pPr lvl="0"/>
            <a:r>
              <a:rPr lang="pl-PL" dirty="0">
                <a:latin typeface="Calibri Light" panose="020F0302020204030204" pitchFamily="34" charset="0"/>
              </a:rPr>
              <a:t>Niska aktywność społeczna mieszkańców</a:t>
            </a:r>
          </a:p>
          <a:p>
            <a:pPr lvl="0"/>
            <a:r>
              <a:rPr lang="pl-PL" dirty="0">
                <a:latin typeface="Calibri Light" panose="020F0302020204030204" pitchFamily="34" charset="0"/>
              </a:rPr>
              <a:t>Wysoki stopień dekapitalizacji zabudowy, w tym znaczący udział budynków pokrytych azbestem</a:t>
            </a:r>
          </a:p>
          <a:p>
            <a:pPr lvl="0"/>
            <a:r>
              <a:rPr lang="pl-PL" dirty="0">
                <a:latin typeface="Calibri Light" panose="020F0302020204030204" pitchFamily="34" charset="0"/>
              </a:rPr>
              <a:t>Wyższy niż ma to miejsce w innych obszarach gminy Krośnice poziom przestępczości</a:t>
            </a:r>
          </a:p>
          <a:p>
            <a:pPr lvl="0"/>
            <a:r>
              <a:rPr lang="pl-PL" dirty="0">
                <a:latin typeface="Calibri Light" panose="020F0302020204030204" pitchFamily="34" charset="0"/>
              </a:rPr>
              <a:t>Gorsze wyniki egzaminów i testów uczniów pochodzących ze wskazanych obszarów</a:t>
            </a:r>
          </a:p>
          <a:p>
            <a:endParaRPr lang="pl-PL" dirty="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4087168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14366" y="418654"/>
            <a:ext cx="8229600" cy="490066"/>
          </a:xfrm>
          <a:noFill/>
        </p:spPr>
        <p:txBody>
          <a:bodyPr>
            <a:normAutofit fontScale="90000"/>
          </a:bodyPr>
          <a:lstStyle/>
          <a:p>
            <a:pPr algn="l"/>
            <a:r>
              <a:rPr lang="pl-PL" sz="4000" dirty="0">
                <a:latin typeface="Calibri Light" panose="020F0302020204030204" pitchFamily="34" charset="0"/>
              </a:rPr>
              <a:t>Cele strategiczne rewitalizacji w GPR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1412776"/>
            <a:ext cx="8320438" cy="4569371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sz="2400" dirty="0"/>
              <a:t> </a:t>
            </a:r>
          </a:p>
        </p:txBody>
      </p:sp>
      <p:graphicFrame>
        <p:nvGraphicFramePr>
          <p:cNvPr id="7" name="Diagram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952269887"/>
              </p:ext>
            </p:extLst>
          </p:nvPr>
        </p:nvGraphicFramePr>
        <p:xfrm>
          <a:off x="611560" y="1124744"/>
          <a:ext cx="7848872" cy="50405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92015135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14366" y="418654"/>
            <a:ext cx="8229600" cy="346050"/>
          </a:xfrm>
          <a:noFill/>
        </p:spPr>
        <p:txBody>
          <a:bodyPr>
            <a:normAutofit fontScale="90000"/>
          </a:bodyPr>
          <a:lstStyle/>
          <a:p>
            <a:pPr algn="l"/>
            <a:r>
              <a:rPr lang="pl-PL" sz="4000" dirty="0">
                <a:latin typeface="Calibri Light" panose="020F0302020204030204" pitchFamily="34" charset="0"/>
              </a:rPr>
              <a:t>Cel strategiczny 1.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980728"/>
            <a:ext cx="8320438" cy="5472608"/>
          </a:xfrm>
        </p:spPr>
        <p:txBody>
          <a:bodyPr>
            <a:noAutofit/>
          </a:bodyPr>
          <a:lstStyle/>
          <a:p>
            <a:pPr>
              <a:buAutoNum type="arabicPeriod"/>
            </a:pPr>
            <a:endParaRPr lang="pl-PL" sz="2000" dirty="0">
              <a:latin typeface="Calibri Light" panose="020F0302020204030204" pitchFamily="34" charset="0"/>
            </a:endParaRPr>
          </a:p>
          <a:p>
            <a:pPr marL="0" indent="0">
              <a:buNone/>
            </a:pPr>
            <a:endParaRPr lang="pl-PL" sz="2000" dirty="0">
              <a:latin typeface="Calibri Light" panose="020F0302020204030204" pitchFamily="34" charset="0"/>
            </a:endParaRPr>
          </a:p>
          <a:p>
            <a:pPr marL="0" indent="0">
              <a:buNone/>
            </a:pPr>
            <a:endParaRPr lang="pl-PL" sz="2000" dirty="0">
              <a:latin typeface="Calibri Light" panose="020F0302020204030204" pitchFamily="34" charset="0"/>
            </a:endParaRPr>
          </a:p>
          <a:p>
            <a:pPr marL="0" indent="0">
              <a:buNone/>
            </a:pPr>
            <a:endParaRPr lang="pl-PL" sz="1800" dirty="0">
              <a:latin typeface="Calibri Light" panose="020F0302020204030204" pitchFamily="34" charset="0"/>
            </a:endParaRPr>
          </a:p>
          <a:p>
            <a:endParaRPr lang="pl-PL" sz="1800" dirty="0">
              <a:latin typeface="Calibri Light" panose="020F0302020204030204" pitchFamily="34" charset="0"/>
            </a:endParaRPr>
          </a:p>
          <a:p>
            <a:pPr marL="0" indent="0">
              <a:buNone/>
            </a:pPr>
            <a:endParaRPr lang="pl-PL" sz="1800" dirty="0">
              <a:latin typeface="Calibri Light" panose="020F0302020204030204" pitchFamily="34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xmlns="" val="450243981"/>
              </p:ext>
            </p:extLst>
          </p:nvPr>
        </p:nvGraphicFramePr>
        <p:xfrm>
          <a:off x="446590" y="1268760"/>
          <a:ext cx="7941834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37845745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14366" y="418654"/>
            <a:ext cx="8229600" cy="562074"/>
          </a:xfrm>
          <a:noFill/>
        </p:spPr>
        <p:txBody>
          <a:bodyPr>
            <a:normAutofit fontScale="90000"/>
          </a:bodyPr>
          <a:lstStyle/>
          <a:p>
            <a:pPr algn="l"/>
            <a:r>
              <a:rPr lang="pl-PL" sz="4000" dirty="0">
                <a:latin typeface="Calibri Light" panose="020F0302020204030204" pitchFamily="34" charset="0"/>
              </a:rPr>
              <a:t>Cel strategiczny 2.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1412776"/>
            <a:ext cx="8320438" cy="4569371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pl-PL" sz="2400" dirty="0">
              <a:latin typeface="Calibri Light" panose="020F0302020204030204" pitchFamily="34" charset="0"/>
            </a:endParaRPr>
          </a:p>
          <a:p>
            <a:pPr marL="0" indent="0">
              <a:buNone/>
            </a:pPr>
            <a:endParaRPr lang="pl-PL" sz="2800" dirty="0">
              <a:latin typeface="Calibri Light" panose="020F0302020204030204" pitchFamily="34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xmlns="" val="1251014186"/>
              </p:ext>
            </p:extLst>
          </p:nvPr>
        </p:nvGraphicFramePr>
        <p:xfrm>
          <a:off x="580613" y="1278101"/>
          <a:ext cx="7897105" cy="46974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48000353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14366" y="418654"/>
            <a:ext cx="8229600" cy="562074"/>
          </a:xfrm>
          <a:noFill/>
        </p:spPr>
        <p:txBody>
          <a:bodyPr>
            <a:normAutofit fontScale="90000"/>
          </a:bodyPr>
          <a:lstStyle/>
          <a:p>
            <a:pPr algn="l"/>
            <a:r>
              <a:rPr lang="pl-PL" sz="4000" dirty="0">
                <a:latin typeface="Calibri Light" panose="020F0302020204030204" pitchFamily="34" charset="0"/>
              </a:rPr>
              <a:t>Cel strategiczny 3.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1412776"/>
            <a:ext cx="8320438" cy="4569371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pl-PL" sz="2400" dirty="0">
              <a:latin typeface="Calibri Light" panose="020F0302020204030204" pitchFamily="34" charset="0"/>
            </a:endParaRPr>
          </a:p>
          <a:p>
            <a:pPr marL="0" indent="0">
              <a:buNone/>
            </a:pPr>
            <a:endParaRPr lang="pl-PL" sz="2400" dirty="0">
              <a:latin typeface="Calibri Light" panose="020F0302020204030204" pitchFamily="34" charset="0"/>
            </a:endParaRPr>
          </a:p>
          <a:p>
            <a:pPr marL="0" indent="0">
              <a:buNone/>
            </a:pPr>
            <a:endParaRPr lang="pl-PL" sz="2800" dirty="0">
              <a:latin typeface="Calibri Light" panose="020F0302020204030204" pitchFamily="34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xmlns="" val="2665122932"/>
              </p:ext>
            </p:extLst>
          </p:nvPr>
        </p:nvGraphicFramePr>
        <p:xfrm>
          <a:off x="414366" y="980728"/>
          <a:ext cx="7897105" cy="46974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754880536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360040"/>
          </a:xfrm>
          <a:noFill/>
        </p:spPr>
        <p:txBody>
          <a:bodyPr>
            <a:normAutofit fontScale="90000"/>
          </a:bodyPr>
          <a:lstStyle/>
          <a:p>
            <a:pPr algn="l"/>
            <a:r>
              <a:rPr lang="pl-PL" sz="4000" dirty="0">
                <a:latin typeface="Calibri Light" panose="020F0302020204030204" pitchFamily="34" charset="0"/>
              </a:rPr>
              <a:t>Cel strategiczny 4.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31279" y="1484784"/>
            <a:ext cx="8320438" cy="5073427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pl-PL" sz="2000" dirty="0">
              <a:latin typeface="Calibri Light" panose="020F0302020204030204" pitchFamily="34" charset="0"/>
            </a:endParaRPr>
          </a:p>
          <a:p>
            <a:pPr marL="0" indent="0">
              <a:buNone/>
            </a:pPr>
            <a:endParaRPr lang="pl-PL" sz="2000" dirty="0">
              <a:latin typeface="Calibri Light" panose="020F0302020204030204" pitchFamily="34" charset="0"/>
            </a:endParaRPr>
          </a:p>
          <a:p>
            <a:pPr marL="0" indent="0">
              <a:buNone/>
            </a:pPr>
            <a:endParaRPr lang="pl-PL" sz="2000" dirty="0">
              <a:latin typeface="Calibri Light" panose="020F0302020204030204" pitchFamily="34" charset="0"/>
            </a:endParaRPr>
          </a:p>
          <a:p>
            <a:pPr marL="0" indent="0">
              <a:buNone/>
            </a:pPr>
            <a:endParaRPr lang="pl-PL" sz="2000" dirty="0">
              <a:latin typeface="Calibri Light" panose="020F0302020204030204" pitchFamily="34" charset="0"/>
            </a:endParaRPr>
          </a:p>
          <a:p>
            <a:pPr marL="0" indent="0">
              <a:buNone/>
            </a:pPr>
            <a:endParaRPr lang="pl-PL" sz="2000" dirty="0">
              <a:latin typeface="Calibri Light" panose="020F0302020204030204" pitchFamily="34" charset="0"/>
            </a:endParaRPr>
          </a:p>
          <a:p>
            <a:pPr marL="0" indent="0">
              <a:buNone/>
            </a:pPr>
            <a:endParaRPr lang="pl-PL" sz="1800" dirty="0">
              <a:latin typeface="Calibri Light" panose="020F0302020204030204" pitchFamily="34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xmlns="" val="3247469377"/>
              </p:ext>
            </p:extLst>
          </p:nvPr>
        </p:nvGraphicFramePr>
        <p:xfrm>
          <a:off x="107504" y="980728"/>
          <a:ext cx="7897105" cy="51295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322080153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260648"/>
            <a:ext cx="8229600" cy="1143000"/>
          </a:xfrm>
        </p:spPr>
        <p:txBody>
          <a:bodyPr/>
          <a:lstStyle/>
          <a:p>
            <a:pPr algn="l"/>
            <a:r>
              <a:rPr lang="pl-PL" dirty="0">
                <a:latin typeface="Calibri Light" panose="020F0302020204030204" pitchFamily="34" charset="0"/>
              </a:rPr>
              <a:t>Plan spotkania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3000" dirty="0">
                <a:latin typeface="Calibri Light" panose="020F0302020204030204" pitchFamily="34" charset="0"/>
              </a:rPr>
              <a:t>Podsumowanie zrealizowanych działań</a:t>
            </a:r>
          </a:p>
          <a:p>
            <a:r>
              <a:rPr lang="pl-PL" sz="3000" dirty="0">
                <a:latin typeface="Calibri Light" panose="020F0302020204030204" pitchFamily="34" charset="0"/>
              </a:rPr>
              <a:t>Synteza delimitacji obszarów zdegradowanych </a:t>
            </a:r>
            <a:br>
              <a:rPr lang="pl-PL" sz="3000" dirty="0">
                <a:latin typeface="Calibri Light" panose="020F0302020204030204" pitchFamily="34" charset="0"/>
              </a:rPr>
            </a:br>
            <a:r>
              <a:rPr lang="pl-PL" sz="3000" dirty="0">
                <a:latin typeface="Calibri Light" panose="020F0302020204030204" pitchFamily="34" charset="0"/>
              </a:rPr>
              <a:t>i obszarów rewitalizacji </a:t>
            </a:r>
          </a:p>
          <a:p>
            <a:r>
              <a:rPr lang="pl-PL" sz="3000" dirty="0">
                <a:latin typeface="Calibri Light" panose="020F0302020204030204" pitchFamily="34" charset="0"/>
              </a:rPr>
              <a:t>Założenia planistyczne – część postulatywna </a:t>
            </a:r>
          </a:p>
          <a:p>
            <a:r>
              <a:rPr lang="pl-PL" sz="3000" dirty="0">
                <a:latin typeface="Calibri Light" panose="020F0302020204030204" pitchFamily="34" charset="0"/>
              </a:rPr>
              <a:t>Przedsięwzięcia rewitalizacyjne</a:t>
            </a:r>
          </a:p>
          <a:p>
            <a:r>
              <a:rPr lang="pl-PL" sz="3000" dirty="0">
                <a:latin typeface="Calibri Light" panose="020F0302020204030204" pitchFamily="34" charset="0"/>
              </a:rPr>
              <a:t>Ramy finansowe</a:t>
            </a:r>
          </a:p>
          <a:p>
            <a:r>
              <a:rPr lang="pl-PL" sz="3000" dirty="0">
                <a:latin typeface="Calibri Light" panose="020F0302020204030204" pitchFamily="34" charset="0"/>
              </a:rPr>
              <a:t>Horyzont czasowy rewitalizacji w gminie Krośnice – kroki milowe </a:t>
            </a:r>
          </a:p>
        </p:txBody>
      </p:sp>
    </p:spTree>
    <p:extLst>
      <p:ext uri="{BB962C8B-B14F-4D97-AF65-F5344CB8AC3E}">
        <p14:creationId xmlns:p14="http://schemas.microsoft.com/office/powerpoint/2010/main" xmlns="" val="1487549505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pl-PL" dirty="0">
                <a:latin typeface="Calibri Light" panose="020F0302020204030204" pitchFamily="34" charset="0"/>
              </a:rPr>
              <a:t>Kluczowe elementy Gminnego Programu Rewitalizacji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3000" dirty="0">
                <a:latin typeface="Calibri Light" panose="020F0302020204030204" pitchFamily="34" charset="0"/>
              </a:rPr>
              <a:t>Umieszczenie projektu w programie rewitalizacji jest warunkiem koniecznym, aby mógł on otrzymać wsparcie w ramach RPO WD 2014-2020.</a:t>
            </a:r>
          </a:p>
          <a:p>
            <a:pPr marL="0" indent="0">
              <a:buNone/>
            </a:pPr>
            <a:r>
              <a:rPr lang="pl-PL" sz="3000" dirty="0">
                <a:latin typeface="Calibri Light" panose="020F0302020204030204" pitchFamily="34" charset="0"/>
              </a:rPr>
              <a:t>Warunek ten będzie uznany za spełniony, jeżeli projekt wraz z elementami go charakteryzującymi zostanie wpisany do programu rewitalizacji na jednej z dwóch list: „A” lub „B”.</a:t>
            </a:r>
          </a:p>
          <a:p>
            <a:endParaRPr lang="pl-PL" sz="3000" dirty="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05485779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l-PL" dirty="0">
                <a:latin typeface="Calibri Light" panose="020F0302020204030204" pitchFamily="34" charset="0"/>
              </a:rPr>
              <a:t>Projekty rewitalizacji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pl-PL" sz="3000" dirty="0">
              <a:latin typeface="Calibri Light" panose="020F0302020204030204" pitchFamily="34" charset="0"/>
            </a:endParaRPr>
          </a:p>
          <a:p>
            <a:r>
              <a:rPr lang="pl-PL" sz="3000" dirty="0">
                <a:latin typeface="Calibri Light" panose="020F0302020204030204" pitchFamily="34" charset="0"/>
              </a:rPr>
              <a:t>I. Lista przedsięwzięć  inwestycyjnych dotyczących bezpośrednio komponentu </a:t>
            </a:r>
            <a:r>
              <a:rPr lang="pl-PL" sz="3000" dirty="0" err="1">
                <a:latin typeface="Calibri Light" panose="020F0302020204030204" pitchFamily="34" charset="0"/>
              </a:rPr>
              <a:t>przestrzenno</a:t>
            </a:r>
            <a:r>
              <a:rPr lang="pl-PL" sz="3000" dirty="0">
                <a:latin typeface="Calibri Light" panose="020F0302020204030204" pitchFamily="34" charset="0"/>
              </a:rPr>
              <a:t> – środowiskowego oraz infrastrukturalnego </a:t>
            </a:r>
          </a:p>
          <a:p>
            <a:endParaRPr lang="pl-PL" sz="3000" dirty="0">
              <a:latin typeface="Calibri Light" panose="020F0302020204030204" pitchFamily="34" charset="0"/>
            </a:endParaRPr>
          </a:p>
          <a:p>
            <a:r>
              <a:rPr lang="pl-PL" sz="3000" dirty="0">
                <a:latin typeface="Calibri Light" panose="020F0302020204030204" pitchFamily="34" charset="0"/>
              </a:rPr>
              <a:t>II. Lista przedsięwzięć dotyczących komponentu </a:t>
            </a:r>
            <a:r>
              <a:rPr lang="pl-PL" sz="3000" dirty="0" err="1">
                <a:latin typeface="Calibri Light" panose="020F0302020204030204" pitchFamily="34" charset="0"/>
              </a:rPr>
              <a:t>społeczno</a:t>
            </a:r>
            <a:r>
              <a:rPr lang="pl-PL" sz="3000" dirty="0">
                <a:latin typeface="Calibri Light" panose="020F0302020204030204" pitchFamily="34" charset="0"/>
              </a:rPr>
              <a:t> – gospodarczego</a:t>
            </a:r>
          </a:p>
        </p:txBody>
      </p:sp>
    </p:spTree>
    <p:extLst>
      <p:ext uri="{BB962C8B-B14F-4D97-AF65-F5344CB8AC3E}">
        <p14:creationId xmlns:p14="http://schemas.microsoft.com/office/powerpoint/2010/main" xmlns="" val="3462111774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14366" y="274638"/>
            <a:ext cx="8229600" cy="418058"/>
          </a:xfrm>
        </p:spPr>
        <p:txBody>
          <a:bodyPr>
            <a:noAutofit/>
          </a:bodyPr>
          <a:lstStyle/>
          <a:p>
            <a:r>
              <a:rPr lang="pl-PL" sz="2000" dirty="0"/>
              <a:t>Obszar Kuźnica Czeszycka obejmujący obszar sołectwa Kuźnica Czeszycka </a:t>
            </a:r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921970976"/>
              </p:ext>
            </p:extLst>
          </p:nvPr>
        </p:nvGraphicFramePr>
        <p:xfrm>
          <a:off x="179512" y="692694"/>
          <a:ext cx="8856984" cy="5636647"/>
        </p:xfrm>
        <a:graphic>
          <a:graphicData uri="http://schemas.openxmlformats.org/drawingml/2006/table">
            <a:tbl>
              <a:tblPr firstRow="1" firstCol="1" bandRow="1"/>
              <a:tblGrid>
                <a:gridCol w="104199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81498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5290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Calibri Light" panose="020F0302020204030204" pitchFamily="34" charset="0"/>
                        </a:rPr>
                        <a:t>1/1/INF</a:t>
                      </a:r>
                    </a:p>
                  </a:txBody>
                  <a:tcPr marL="34256" marR="342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Calibri Light" panose="020F0302020204030204" pitchFamily="34" charset="0"/>
                        </a:rPr>
                        <a:t>Przebudowa drogi gminnej wraz z budową oświetlenia ulicznego na działkach nr 199, 201 i 203</a:t>
                      </a:r>
                    </a:p>
                  </a:txBody>
                  <a:tcPr marL="34256" marR="342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Calibri Light" panose="020F0302020204030204" pitchFamily="34" charset="0"/>
                        </a:rPr>
                        <a:t>1/2/INF</a:t>
                      </a:r>
                    </a:p>
                  </a:txBody>
                  <a:tcPr marL="34256" marR="342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Calibri Light" panose="020F0302020204030204" pitchFamily="34" charset="0"/>
                        </a:rPr>
                        <a:t>Przebudowa drogi gminnej wraz z budową oświetlenia ulicznego na działce ewidencyjnej nr 192</a:t>
                      </a:r>
                    </a:p>
                  </a:txBody>
                  <a:tcPr marL="34256" marR="342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2917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Calibri Light" panose="020F0302020204030204" pitchFamily="34" charset="0"/>
                        </a:rPr>
                        <a:t>1/3/INF</a:t>
                      </a:r>
                    </a:p>
                  </a:txBody>
                  <a:tcPr marL="34256" marR="342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Calibri Light" panose="020F0302020204030204" pitchFamily="34" charset="0"/>
                        </a:rPr>
                        <a:t>Przebudowa drogi  na terenie </a:t>
                      </a:r>
                      <a:r>
                        <a:rPr lang="pl-PL" sz="1600" dirty="0" err="1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Calibri Light" panose="020F0302020204030204" pitchFamily="34" charset="0"/>
                        </a:rPr>
                        <a:t>ARiMR</a:t>
                      </a:r>
                      <a:r>
                        <a:rPr lang="pl-PL" sz="160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Calibri Light" panose="020F0302020204030204" pitchFamily="34" charset="0"/>
                        </a:rPr>
                        <a:t> oraz odcinkiem drogi gminnej położonych na działkach nr 27, 209/5, 33/1 </a:t>
                      </a:r>
                    </a:p>
                  </a:txBody>
                  <a:tcPr marL="34256" marR="342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645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Calibri Light" panose="020F0302020204030204" pitchFamily="34" charset="0"/>
                        </a:rPr>
                        <a:t>1/4/INF</a:t>
                      </a:r>
                    </a:p>
                  </a:txBody>
                  <a:tcPr marL="34256" marR="342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Calibri Light" panose="020F0302020204030204" pitchFamily="34" charset="0"/>
                        </a:rPr>
                        <a:t>Przebudowa drogi gminnej na działce ewidencyjnej 208</a:t>
                      </a:r>
                    </a:p>
                  </a:txBody>
                  <a:tcPr marL="34256" marR="342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Calibri Light" panose="020F0302020204030204" pitchFamily="34" charset="0"/>
                        </a:rPr>
                        <a:t>1/5/INF</a:t>
                      </a:r>
                    </a:p>
                  </a:txBody>
                  <a:tcPr marL="34256" marR="342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Calibri Light" panose="020F0302020204030204" pitchFamily="34" charset="0"/>
                        </a:rPr>
                        <a:t>Budowa chodników wzdłuż dróg powiatowych nr 1436 i 1446 wraz z budową oświetlania ulicznego </a:t>
                      </a:r>
                    </a:p>
                  </a:txBody>
                  <a:tcPr marL="34256" marR="342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5825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Calibri Light" panose="020F0302020204030204" pitchFamily="34" charset="0"/>
                        </a:rPr>
                        <a:t>1/6/INF</a:t>
                      </a:r>
                    </a:p>
                  </a:txBody>
                  <a:tcPr marL="34256" marR="342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Calibri Light" panose="020F0302020204030204" pitchFamily="34" charset="0"/>
                        </a:rPr>
                        <a:t>Budowa oświetlenia ulicznego wzdłuż dróg gminnych na działkach nr 129/8 i 202 </a:t>
                      </a:r>
                    </a:p>
                  </a:txBody>
                  <a:tcPr marL="34256" marR="342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95534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Calibri Light" panose="020F0302020204030204" pitchFamily="34" charset="0"/>
                        </a:rPr>
                        <a:t>1/7/INF</a:t>
                      </a:r>
                    </a:p>
                  </a:txBody>
                  <a:tcPr marL="34256" marR="342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Calibri Light" panose="020F0302020204030204" pitchFamily="34" charset="0"/>
                        </a:rPr>
                        <a:t>Zmiana technologii uzdatniania wody w stacji w Kuźnicy Czeszyckiej wraz z modernizacją SUV oraz modernizacją przepompowni sieciowej i budową sieci tranzytowej (wodociągowej) o długości  4082m </a:t>
                      </a:r>
                    </a:p>
                  </a:txBody>
                  <a:tcPr marL="34256" marR="342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645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Calibri Light" panose="020F0302020204030204" pitchFamily="34" charset="0"/>
                        </a:rPr>
                        <a:t>1/8/INF</a:t>
                      </a:r>
                    </a:p>
                  </a:txBody>
                  <a:tcPr marL="34256" marR="342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Calibri Light" panose="020F0302020204030204" pitchFamily="34" charset="0"/>
                        </a:rPr>
                        <a:t>Budowa świetlicy wiejskiej wraz z zagospodarowaniem terenu </a:t>
                      </a:r>
                    </a:p>
                  </a:txBody>
                  <a:tcPr marL="34256" marR="342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645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Calibri Light" panose="020F0302020204030204" pitchFamily="34" charset="0"/>
                        </a:rPr>
                        <a:t>1/9/INF</a:t>
                      </a:r>
                    </a:p>
                  </a:txBody>
                  <a:tcPr marL="34256" marR="342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Calibri Light" panose="020F0302020204030204" pitchFamily="34" charset="0"/>
                        </a:rPr>
                        <a:t>Budowa zewnętrznej siłowni fitness przy świetlicy wiejskiej </a:t>
                      </a:r>
                    </a:p>
                  </a:txBody>
                  <a:tcPr marL="34256" marR="342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5970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Calibri Light" panose="020F0302020204030204" pitchFamily="34" charset="0"/>
                        </a:rPr>
                        <a:t>1/10/INF</a:t>
                      </a:r>
                    </a:p>
                  </a:txBody>
                  <a:tcPr marL="34256" marR="342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Calibri Light" panose="020F0302020204030204" pitchFamily="34" charset="0"/>
                        </a:rPr>
                        <a:t>Wyposażenie pracowni fizycznej </a:t>
                      </a:r>
                      <a:r>
                        <a:rPr lang="pl-PL" sz="1600" dirty="0" err="1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Calibri Light" panose="020F0302020204030204" pitchFamily="34" charset="0"/>
                        </a:rPr>
                        <a:t>chemiczno</a:t>
                      </a:r>
                      <a:r>
                        <a:rPr lang="pl-PL" sz="160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Calibri Light" panose="020F0302020204030204" pitchFamily="34" charset="0"/>
                        </a:rPr>
                        <a:t> – biologicznej, geograficznej i  matematycznej w Zespole Szkół w Kuźnicy Czeszyckiej</a:t>
                      </a:r>
                    </a:p>
                  </a:txBody>
                  <a:tcPr marL="34256" marR="342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776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Calibri Light" panose="020F0302020204030204" pitchFamily="34" charset="0"/>
                        </a:rPr>
                        <a:t>1/11/INF</a:t>
                      </a:r>
                    </a:p>
                  </a:txBody>
                  <a:tcPr marL="34256" marR="342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Calibri Light" panose="020F0302020204030204" pitchFamily="34" charset="0"/>
                        </a:rPr>
                        <a:t>Rozbudowa parkingu przy Zespole Szkół w Kuźnicy Czeszyckiej o 10 miejsc parkingowych </a:t>
                      </a:r>
                    </a:p>
                  </a:txBody>
                  <a:tcPr marL="34256" marR="342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5970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Calibri Light" panose="020F0302020204030204" pitchFamily="34" charset="0"/>
                        </a:rPr>
                        <a:t>1/12/INF</a:t>
                      </a:r>
                    </a:p>
                  </a:txBody>
                  <a:tcPr marL="34256" marR="342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Calibri Light" panose="020F0302020204030204" pitchFamily="34" charset="0"/>
                        </a:rPr>
                        <a:t>Rozbudowa Zespołu Szkół w Kuźnicy Czeszyckiej pomieszczenia do wydawania posiłków, zmywalnię oraz stołówkę </a:t>
                      </a:r>
                    </a:p>
                  </a:txBody>
                  <a:tcPr marL="34256" marR="342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617088783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14366" y="274638"/>
            <a:ext cx="8229600" cy="490066"/>
          </a:xfrm>
        </p:spPr>
        <p:txBody>
          <a:bodyPr>
            <a:noAutofit/>
          </a:bodyPr>
          <a:lstStyle/>
          <a:p>
            <a:r>
              <a:rPr lang="pl-PL" sz="2400" dirty="0"/>
              <a:t>Obszar Grabownica obejmujący obszar sołectwa Grabownica </a:t>
            </a:r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147530102"/>
              </p:ext>
            </p:extLst>
          </p:nvPr>
        </p:nvGraphicFramePr>
        <p:xfrm>
          <a:off x="414366" y="908720"/>
          <a:ext cx="8334097" cy="5311522"/>
        </p:xfrm>
        <a:graphic>
          <a:graphicData uri="http://schemas.openxmlformats.org/drawingml/2006/table">
            <a:tbl>
              <a:tblPr firstRow="1" firstCol="1" bandRow="1"/>
              <a:tblGrid>
                <a:gridCol w="192471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40937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804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+mj-lt"/>
                          <a:ea typeface="Calibri" panose="020F0502020204030204" pitchFamily="34" charset="0"/>
                          <a:cs typeface="Calibri Light" panose="020F0302020204030204" pitchFamily="34" charset="0"/>
                        </a:rPr>
                        <a:t>l.p.</a:t>
                      </a: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+mj-lt"/>
                          <a:ea typeface="Calibri" panose="020F0502020204030204" pitchFamily="34" charset="0"/>
                          <a:cs typeface="Calibri Light" panose="020F0302020204030204" pitchFamily="34" charset="0"/>
                        </a:rPr>
                        <a:t>Tytuł projektu </a:t>
                      </a: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453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+mj-lt"/>
                          <a:ea typeface="Calibri" panose="020F0502020204030204" pitchFamily="34" charset="0"/>
                          <a:cs typeface="Calibri Light" panose="020F0302020204030204" pitchFamily="34" charset="0"/>
                        </a:rPr>
                        <a:t>2/1/INF</a:t>
                      </a: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+mj-lt"/>
                          <a:ea typeface="Calibri" panose="020F0502020204030204" pitchFamily="34" charset="0"/>
                          <a:cs typeface="Calibri Light" panose="020F0302020204030204" pitchFamily="34" charset="0"/>
                        </a:rPr>
                        <a:t>Przebudowa drogi gminnej na działce ewidencyjnej nr 254 od skrzyżowania do boiska gminnego  </a:t>
                      </a: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1180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+mj-lt"/>
                          <a:ea typeface="Calibri" panose="020F0502020204030204" pitchFamily="34" charset="0"/>
                          <a:cs typeface="Calibri Light" panose="020F0302020204030204" pitchFamily="34" charset="0"/>
                        </a:rPr>
                        <a:t>2/2/INF</a:t>
                      </a: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+mj-lt"/>
                          <a:ea typeface="Calibri" panose="020F0502020204030204" pitchFamily="34" charset="0"/>
                          <a:cs typeface="Calibri Light" panose="020F0302020204030204" pitchFamily="34" charset="0"/>
                        </a:rPr>
                        <a:t>Przebudowa drogi gminnej na działce nr 255 wraz z budową oświetlenia ulicznego i chodnikiem na odcinku na wysokości od działki nr 25/1 do działki 30/3</a:t>
                      </a: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590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+mj-lt"/>
                          <a:ea typeface="Calibri" panose="020F0502020204030204" pitchFamily="34" charset="0"/>
                          <a:cs typeface="Calibri Light" panose="020F0302020204030204" pitchFamily="34" charset="0"/>
                        </a:rPr>
                        <a:t>2/3/INF </a:t>
                      </a: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+mj-lt"/>
                          <a:ea typeface="Calibri" panose="020F0502020204030204" pitchFamily="34" charset="0"/>
                          <a:cs typeface="Calibri Light" panose="020F0302020204030204" pitchFamily="34" charset="0"/>
                        </a:rPr>
                        <a:t>Budowa oświetlenia ulicznego wzdłuż  drogi  powiatowej nr 1436</a:t>
                      </a: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453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+mj-lt"/>
                          <a:ea typeface="Calibri" panose="020F0502020204030204" pitchFamily="34" charset="0"/>
                          <a:cs typeface="Calibri Light" panose="020F0302020204030204" pitchFamily="34" charset="0"/>
                        </a:rPr>
                        <a:t>2/4/INF</a:t>
                      </a: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+mj-lt"/>
                          <a:ea typeface="Calibri" panose="020F0502020204030204" pitchFamily="34" charset="0"/>
                          <a:cs typeface="Calibri Light" panose="020F0302020204030204" pitchFamily="34" charset="0"/>
                        </a:rPr>
                        <a:t>Rozbudowa budynku OSP o pomieszczenia techniczno-socjalne wraz z węzłem sanitarnym  </a:t>
                      </a: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26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+mj-lt"/>
                          <a:ea typeface="Calibri" panose="020F0502020204030204" pitchFamily="34" charset="0"/>
                          <a:cs typeface="Calibri Light" panose="020F0302020204030204" pitchFamily="34" charset="0"/>
                        </a:rPr>
                        <a:t>2/5/INF</a:t>
                      </a: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+mj-lt"/>
                          <a:ea typeface="Calibri" panose="020F0502020204030204" pitchFamily="34" charset="0"/>
                          <a:cs typeface="Calibri Light" panose="020F0302020204030204" pitchFamily="34" charset="0"/>
                        </a:rPr>
                        <a:t>Doposażenie placu zabaw przy remizie OSP</a:t>
                      </a: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590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+mj-lt"/>
                          <a:ea typeface="Calibri" panose="020F0502020204030204" pitchFamily="34" charset="0"/>
                          <a:cs typeface="Calibri Light" panose="020F0302020204030204" pitchFamily="34" charset="0"/>
                        </a:rPr>
                        <a:t>2/6/INF</a:t>
                      </a: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+mj-lt"/>
                          <a:ea typeface="Calibri" panose="020F0502020204030204" pitchFamily="34" charset="0"/>
                          <a:cs typeface="Calibri Light" panose="020F0302020204030204" pitchFamily="34" charset="0"/>
                        </a:rPr>
                        <a:t>Budowa  boiska wraz z zakupem wyposażenia (bramki, ławki)</a:t>
                      </a: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9316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+mj-lt"/>
                          <a:ea typeface="Calibri" panose="020F0502020204030204" pitchFamily="34" charset="0"/>
                          <a:cs typeface="Calibri Light" panose="020F0302020204030204" pitchFamily="34" charset="0"/>
                        </a:rPr>
                        <a:t>2/7/INF</a:t>
                      </a: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+mj-lt"/>
                          <a:ea typeface="Calibri" panose="020F0502020204030204" pitchFamily="34" charset="0"/>
                          <a:cs typeface="Calibri Light" panose="020F0302020204030204" pitchFamily="34" charset="0"/>
                        </a:rPr>
                        <a:t>Przebudowa drogi gminnej na działkach nr 256 obręb Grabownica oraz nr 219 obręb Brzostowo  o łącznej długości około 3,5km</a:t>
                      </a: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528620443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9036496" cy="720080"/>
          </a:xfrm>
        </p:spPr>
        <p:txBody>
          <a:bodyPr>
            <a:noAutofit/>
          </a:bodyPr>
          <a:lstStyle/>
          <a:p>
            <a:r>
              <a:rPr lang="pl-PL" sz="2000" dirty="0"/>
              <a:t>Obszar Brzostowo obejmujący obszar sołectwa Brzostowo wraz z </a:t>
            </a:r>
            <a:r>
              <a:rPr lang="pl-PL" sz="2000" dirty="0" err="1"/>
              <a:t>Brzostówkiem</a:t>
            </a:r>
            <a:endParaRPr lang="pl-PL" sz="2000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17345871"/>
              </p:ext>
            </p:extLst>
          </p:nvPr>
        </p:nvGraphicFramePr>
        <p:xfrm>
          <a:off x="395536" y="836711"/>
          <a:ext cx="8280920" cy="5380959"/>
        </p:xfrm>
        <a:graphic>
          <a:graphicData uri="http://schemas.openxmlformats.org/drawingml/2006/table">
            <a:tbl>
              <a:tblPr firstRow="1" firstCol="1" bandRow="1"/>
              <a:tblGrid>
                <a:gridCol w="18643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41653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804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l.p.</a:t>
                      </a: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Tytuł projektu </a:t>
                      </a: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78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3/1/INF</a:t>
                      </a: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Przebudowa drogi gminnej na działce nr 222</a:t>
                      </a: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667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3/2/INF</a:t>
                      </a: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Przebudowa drogi na działce nr 104/12 wraz z budową oświetlenia ulicznego </a:t>
                      </a: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78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3/3/INF</a:t>
                      </a: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Przebudowa drogi na działce nr 104/39</a:t>
                      </a: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556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3/4/INF</a:t>
                      </a: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Przebudowa drogi na działce ewidencyjnej nr 241/10 w </a:t>
                      </a:r>
                      <a:r>
                        <a:rPr lang="pl-PL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Brzostówku</a:t>
                      </a:r>
                      <a:r>
                        <a:rPr lang="pl-PL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wraz z budową oświetlenia ulicznego.</a:t>
                      </a: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667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3/5/INF</a:t>
                      </a: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Modernizacja boiska wraz z zakupem wyposażenia (bramki, ławki)</a:t>
                      </a: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78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3/6/INF</a:t>
                      </a: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Termomodernizacja budynku remizy OSP</a:t>
                      </a: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9445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3/7/INF</a:t>
                      </a: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Budowa drogi gminnej na działkach nr 256 obręb Grabownica oraz nr 219 obręb Brzostowo  o łącznej długości około 3,5km</a:t>
                      </a: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7556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3/8/INF</a:t>
                      </a: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Zagospodarowanie przestrzeni publicznej przy remizie OSP na cele integracji społeczności wiejskiej. </a:t>
                      </a: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78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3/9/INF</a:t>
                      </a: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Zakup i montaż przystanków PKS w </a:t>
                      </a:r>
                      <a:r>
                        <a:rPr lang="pl-PL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Brzostowie</a:t>
                      </a:r>
                      <a:r>
                        <a:rPr lang="pl-PL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 </a:t>
                      </a:r>
                      <a:r>
                        <a:rPr lang="pl-PL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Brzostówku</a:t>
                      </a:r>
                      <a:r>
                        <a:rPr lang="pl-PL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535969562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14366" y="274638"/>
            <a:ext cx="8229600" cy="490066"/>
          </a:xfrm>
        </p:spPr>
        <p:txBody>
          <a:bodyPr>
            <a:noAutofit/>
          </a:bodyPr>
          <a:lstStyle/>
          <a:p>
            <a:r>
              <a:rPr lang="pl-PL" sz="2400" dirty="0"/>
              <a:t>Obszar Stara Huta obejmujący obszar sołectwa Stara Huta 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51816488"/>
              </p:ext>
            </p:extLst>
          </p:nvPr>
        </p:nvGraphicFramePr>
        <p:xfrm>
          <a:off x="414366" y="1412777"/>
          <a:ext cx="8229600" cy="4752527"/>
        </p:xfrm>
        <a:graphic>
          <a:graphicData uri="http://schemas.openxmlformats.org/drawingml/2006/table">
            <a:tbl>
              <a:tblPr firstRow="1" firstCol="1" bandRow="1"/>
              <a:tblGrid>
                <a:gridCol w="18734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35614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7311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4/1/INF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Przebudowa drogi gminnej na działce nr 362 i 363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311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4/2/INF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Przebudowa drogi gminnej na działce  ewidencyjnej nr 375/3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967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4/3/INF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Budowa oświetlenia ulicznego w  pasie drogi powiatowej nr 1435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0967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4/4/INF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Zagospodarowanie przestrzeni publicznej przy świetlicy wiejskiej.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0967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4/5/INF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Budowa oświetlenia ulicznego w pasie drogi powiatowej nr 1437 na odcinku 1,1km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89081655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14366" y="274638"/>
            <a:ext cx="8229600" cy="490066"/>
          </a:xfrm>
        </p:spPr>
        <p:txBody>
          <a:bodyPr>
            <a:noAutofit/>
          </a:bodyPr>
          <a:lstStyle/>
          <a:p>
            <a:r>
              <a:rPr lang="pl-PL" sz="2000" dirty="0"/>
              <a:t>Lista przedsięwzięć dotyczących komponentu </a:t>
            </a:r>
            <a:r>
              <a:rPr lang="pl-PL" sz="2000" dirty="0" err="1"/>
              <a:t>społeczno</a:t>
            </a:r>
            <a:r>
              <a:rPr lang="pl-PL" sz="2000" dirty="0"/>
              <a:t> – gospodarczego </a:t>
            </a:r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523989112"/>
              </p:ext>
            </p:extLst>
          </p:nvPr>
        </p:nvGraphicFramePr>
        <p:xfrm>
          <a:off x="179513" y="779299"/>
          <a:ext cx="8784974" cy="5695950"/>
        </p:xfrm>
        <a:graphic>
          <a:graphicData uri="http://schemas.openxmlformats.org/drawingml/2006/table">
            <a:tbl>
              <a:tblPr firstRow="1" firstCol="1" bandRow="1"/>
              <a:tblGrid>
                <a:gridCol w="44076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3549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40871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835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1/SP </a:t>
                      </a:r>
                    </a:p>
                  </a:txBody>
                  <a:tcPr marL="28750" marR="287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Aktywni na rynku pracy  </a:t>
                      </a:r>
                    </a:p>
                  </a:txBody>
                  <a:tcPr marL="28750" marR="287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3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Szkolenia i kursy skierowane do osób dorosłych (bezrobotnych), które zainteresowane są zdobyciem umiejętności zawodowych, podwyższeniem kompetencji w celu podniesienia swojej atrakcyjności  na lokalnym rynku pracy </a:t>
                      </a:r>
                    </a:p>
                  </a:txBody>
                  <a:tcPr marL="28750" marR="287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556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3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2/SP</a:t>
                      </a:r>
                    </a:p>
                  </a:txBody>
                  <a:tcPr marL="28750" marR="287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Promocja aktywnego stylu życia </a:t>
                      </a:r>
                    </a:p>
                  </a:txBody>
                  <a:tcPr marL="28750" marR="287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Projekt zakłada promocję aktywnego  stylu życia wśród dzieci i dorosłych poprzez wspólne aktywne spędzanie wolnego czasu </a:t>
                      </a:r>
                    </a:p>
                  </a:txBody>
                  <a:tcPr marL="28750" marR="287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835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3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3/SP</a:t>
                      </a:r>
                    </a:p>
                  </a:txBody>
                  <a:tcPr marL="28750" marR="287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Edukacja, aktywizacja , zabawa</a:t>
                      </a:r>
                    </a:p>
                  </a:txBody>
                  <a:tcPr marL="28750" marR="287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Projekt zakłada organizację zajęć dla dzieci i młodzieży w okresie wakacji i ferii zimowych (zajęcia kulturalne, plastyczne, sportowo - rekreacyjne, edukacja ekologiczna)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 tym organizacja turniejów na istniejącym orliku </a:t>
                      </a:r>
                    </a:p>
                  </a:txBody>
                  <a:tcPr marL="28750" marR="287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3670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3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4/SP</a:t>
                      </a:r>
                    </a:p>
                  </a:txBody>
                  <a:tcPr marL="28750" marR="287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Głowa do góry. Nie jesteś sam. </a:t>
                      </a:r>
                    </a:p>
                  </a:txBody>
                  <a:tcPr marL="28750" marR="287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Projekt zakłada wsparcie dla osób zagrożonych wykluczeniem społecznych z powodu problemów alkoholowych oraz osób doświadczających przemocy. Projekt zakłada wsparcie terapeutyczne dla osób i ich rodzin w   formie:  warsztatów wzbudzania motywacji do zmiany, treningu umiejętności społecznych, terapeutycznych sesji rodzinnych oraz spotkań indywidualnych z terapeutami, warsztatów radzenia sobie ze stresem i uczuciami, plenerowych spotkań rodzinnych  </a:t>
                      </a:r>
                    </a:p>
                  </a:txBody>
                  <a:tcPr marL="28750" marR="287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556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3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5/SP</a:t>
                      </a:r>
                    </a:p>
                  </a:txBody>
                  <a:tcPr marL="28750" marR="287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3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Bezpieczny  uczeń </a:t>
                      </a:r>
                    </a:p>
                  </a:txBody>
                  <a:tcPr marL="28750" marR="287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Zajęcia dla dzieci i młodzieży dot. bezpiecznego poruszania się i zagrożeń w ruchu drogowym  oraz zagrożeń wynikających z rozprzestrzeniania się środków odurzających. </a:t>
                      </a:r>
                    </a:p>
                  </a:txBody>
                  <a:tcPr marL="28750" marR="287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835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3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6/SP</a:t>
                      </a:r>
                    </a:p>
                  </a:txBody>
                  <a:tcPr marL="28750" marR="287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3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Aktywizacja seniorów  </a:t>
                      </a:r>
                    </a:p>
                  </a:txBody>
                  <a:tcPr marL="28750" marR="287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Tworzenie nieformalnych klubów seniora, organizacja plenerowych zajęć rekreacyjnych (</a:t>
                      </a:r>
                      <a:r>
                        <a:rPr lang="pl-PL" sz="13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nordik</a:t>
                      </a:r>
                      <a:r>
                        <a:rPr lang="pl-PL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3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walking</a:t>
                      </a:r>
                      <a:r>
                        <a:rPr lang="pl-PL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wycieczki rowerowe, spływy kajakowe)  i wyjazdów </a:t>
                      </a:r>
                      <a:r>
                        <a:rPr lang="pl-PL" sz="13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integracyjno</a:t>
                      </a:r>
                      <a:r>
                        <a:rPr lang="pl-PL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kulturalnych (teatr, opera, kino)</a:t>
                      </a:r>
                    </a:p>
                  </a:txBody>
                  <a:tcPr marL="28750" marR="287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556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3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7/SP</a:t>
                      </a:r>
                    </a:p>
                  </a:txBody>
                  <a:tcPr marL="28750" marR="287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3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Coroczny festyn rodzinny  w Kuźnicy Czeszyckiej </a:t>
                      </a:r>
                    </a:p>
                  </a:txBody>
                  <a:tcPr marL="28750" marR="287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Coroczny festyn rodzinny organizowany w czerwcu dla dzieci i rodziców uczęszczających do Zespołu Szkół w Kuźnicy Czeszyckiej  </a:t>
                      </a:r>
                    </a:p>
                  </a:txBody>
                  <a:tcPr marL="28750" marR="287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9113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3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8/SP</a:t>
                      </a:r>
                    </a:p>
                  </a:txBody>
                  <a:tcPr marL="28750" marR="287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3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Reaktywacja Koła Gospodyń Wiejskich </a:t>
                      </a:r>
                    </a:p>
                  </a:txBody>
                  <a:tcPr marL="28750" marR="287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Tworzenie nieformalnych grup  integracyjnych. Funkcjonowanie koła gospodyń wiejskich ma istotne znaczenie podczas organizacji imprez , festynów. Reaktywacja oddolnych inicjatyw będzie miała wpływ na  zwiększenie aktywności i zaangażowania mieszkańców w działania na rzecz odtwarzania tradycji.  </a:t>
                      </a:r>
                    </a:p>
                  </a:txBody>
                  <a:tcPr marL="28750" marR="287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783075603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l-PL" sz="3200" dirty="0">
                <a:latin typeface="Calibri Light" panose="020F0302020204030204" pitchFamily="34" charset="0"/>
              </a:rPr>
              <a:t>Indykatywne ramy finansowe</a:t>
            </a:r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35027582"/>
              </p:ext>
            </p:extLst>
          </p:nvPr>
        </p:nvGraphicFramePr>
        <p:xfrm>
          <a:off x="683568" y="1556792"/>
          <a:ext cx="7488000" cy="40552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04863">
                  <a:extLst>
                    <a:ext uri="{9D8B030D-6E8A-4147-A177-3AD203B41FA5}">
                      <a16:colId xmlns:a16="http://schemas.microsoft.com/office/drawing/2014/main" xmlns="" val="1270327756"/>
                    </a:ext>
                  </a:extLst>
                </a:gridCol>
                <a:gridCol w="2683137">
                  <a:extLst>
                    <a:ext uri="{9D8B030D-6E8A-4147-A177-3AD203B41FA5}">
                      <a16:colId xmlns:a16="http://schemas.microsoft.com/office/drawing/2014/main" xmlns="" val="2987950721"/>
                    </a:ext>
                  </a:extLst>
                </a:gridCol>
              </a:tblGrid>
              <a:tr h="52347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solidFill>
                            <a:srgbClr val="FFFFFF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Obszar rewitalizowany</a:t>
                      </a:r>
                      <a:endParaRPr lang="pl-PL" sz="2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solidFill>
                            <a:srgbClr val="FFFFFF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Wartość projektów w zł</a:t>
                      </a:r>
                      <a:endParaRPr lang="pl-PL" sz="2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804778435"/>
                  </a:ext>
                </a:extLst>
              </a:tr>
              <a:tr h="52347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Obszar Kuźnica Czeszycka</a:t>
                      </a:r>
                      <a:endParaRPr lang="pl-PL" sz="24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7 258 604,70</a:t>
                      </a:r>
                      <a:endParaRPr lang="pl-PL" sz="2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219810960"/>
                  </a:ext>
                </a:extLst>
              </a:tr>
              <a:tr h="52347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Obszar Grabownica</a:t>
                      </a:r>
                      <a:endParaRPr lang="pl-PL" sz="2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2 145 000,00</a:t>
                      </a:r>
                      <a:endParaRPr lang="pl-PL" sz="24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4225743290"/>
                  </a:ext>
                </a:extLst>
              </a:tr>
              <a:tr h="52347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Obszar Brzostowo</a:t>
                      </a:r>
                      <a:endParaRPr lang="pl-PL" sz="24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406 000,00</a:t>
                      </a:r>
                      <a:endParaRPr lang="pl-PL" sz="24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226650165"/>
                  </a:ext>
                </a:extLst>
              </a:tr>
              <a:tr h="52347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Obszar Stara Huta</a:t>
                      </a:r>
                      <a:endParaRPr lang="pl-PL" sz="24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228 600,00</a:t>
                      </a:r>
                      <a:endParaRPr lang="pl-PL" sz="24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169422265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Projekty realizowane na więcej </a:t>
                      </a:r>
                      <a:br>
                        <a:rPr lang="pl-PL" sz="20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pl-PL" sz="20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niż jednym obszarze</a:t>
                      </a:r>
                      <a:endParaRPr lang="pl-PL" sz="24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2 384 000,00</a:t>
                      </a:r>
                      <a:endParaRPr lang="pl-PL" sz="24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641606034"/>
                  </a:ext>
                </a:extLst>
              </a:tr>
              <a:tr h="52347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b="1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Razem</a:t>
                      </a:r>
                      <a:endParaRPr lang="pl-PL" sz="24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286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12 422 204,70</a:t>
                      </a:r>
                      <a:endParaRPr lang="pl-PL" sz="2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4024951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956176442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14366" y="18864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pl-PL" sz="2800" dirty="0">
                <a:latin typeface="Calibri Light" panose="020F0302020204030204" pitchFamily="34" charset="0"/>
              </a:rPr>
              <a:t>Działania RPO WD, w których możliwe jest uzyskanie preferencji za realizację projektu rewitalizacyjnego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14366" y="1484784"/>
            <a:ext cx="8229600" cy="4525963"/>
          </a:xfrm>
        </p:spPr>
        <p:txBody>
          <a:bodyPr>
            <a:noAutofit/>
          </a:bodyPr>
          <a:lstStyle/>
          <a:p>
            <a:r>
              <a:rPr lang="pl-PL" sz="2000" dirty="0">
                <a:latin typeface="Calibri Light" panose="020F0302020204030204" pitchFamily="34" charset="0"/>
              </a:rPr>
              <a:t>1.3 Rozwój przedsiębiorczości (EFRR)</a:t>
            </a:r>
          </a:p>
          <a:p>
            <a:r>
              <a:rPr lang="pl-PL" sz="2000" dirty="0">
                <a:latin typeface="Calibri Light" panose="020F0302020204030204" pitchFamily="34" charset="0"/>
              </a:rPr>
              <a:t>3.3 Efektywność energetyczna w budynkach użyteczności publicznej </a:t>
            </a:r>
            <a:br>
              <a:rPr lang="pl-PL" sz="2000" dirty="0">
                <a:latin typeface="Calibri Light" panose="020F0302020204030204" pitchFamily="34" charset="0"/>
              </a:rPr>
            </a:br>
            <a:r>
              <a:rPr lang="pl-PL" sz="2000" dirty="0">
                <a:latin typeface="Calibri Light" panose="020F0302020204030204" pitchFamily="34" charset="0"/>
              </a:rPr>
              <a:t>i sektorze mieszkaniowym (EFRR)</a:t>
            </a:r>
          </a:p>
          <a:p>
            <a:r>
              <a:rPr lang="pl-PL" sz="2000" dirty="0">
                <a:latin typeface="Calibri Light" panose="020F0302020204030204" pitchFamily="34" charset="0"/>
              </a:rPr>
              <a:t>3.4 Wdrażanie strategii niskoemisyjnych (EFRR)</a:t>
            </a:r>
          </a:p>
          <a:p>
            <a:r>
              <a:rPr lang="pl-PL" sz="2000" dirty="0">
                <a:latin typeface="Calibri Light" panose="020F0302020204030204" pitchFamily="34" charset="0"/>
              </a:rPr>
              <a:t>4.3 Dziedzictwo kulturowe (EFRR)</a:t>
            </a:r>
          </a:p>
          <a:p>
            <a:r>
              <a:rPr lang="pl-PL" sz="2000" dirty="0">
                <a:latin typeface="Calibri Light" panose="020F0302020204030204" pitchFamily="34" charset="0"/>
              </a:rPr>
              <a:t>5.2 System transportu kolejowego (EFRR)</a:t>
            </a:r>
          </a:p>
          <a:p>
            <a:r>
              <a:rPr lang="pl-PL" sz="2000" dirty="0">
                <a:latin typeface="Calibri Light" panose="020F0302020204030204" pitchFamily="34" charset="0"/>
              </a:rPr>
              <a:t>6.1 Inwestycje w infrastrukturę społeczną (EFRR)</a:t>
            </a:r>
          </a:p>
          <a:p>
            <a:r>
              <a:rPr lang="pl-PL" sz="2000" dirty="0">
                <a:latin typeface="Calibri Light" panose="020F0302020204030204" pitchFamily="34" charset="0"/>
              </a:rPr>
              <a:t>8.2 Wsparcie osób poszukujących pracy (EFS)</a:t>
            </a:r>
          </a:p>
          <a:p>
            <a:r>
              <a:rPr lang="pl-PL" sz="2000" dirty="0">
                <a:latin typeface="Calibri Light" panose="020F0302020204030204" pitchFamily="34" charset="0"/>
              </a:rPr>
              <a:t>8.3 Samozatrudnienie, przedsiębiorczość oraz tworzenie nowych miejsc pracy (EFS)</a:t>
            </a:r>
          </a:p>
          <a:p>
            <a:r>
              <a:rPr lang="pl-PL" sz="2000" dirty="0">
                <a:latin typeface="Calibri Light" panose="020F0302020204030204" pitchFamily="34" charset="0"/>
              </a:rPr>
              <a:t>9.1 Aktywna integracja (EFS)</a:t>
            </a:r>
          </a:p>
          <a:p>
            <a:r>
              <a:rPr lang="pl-PL" sz="2000" dirty="0">
                <a:latin typeface="Calibri Light" panose="020F0302020204030204" pitchFamily="34" charset="0"/>
              </a:rPr>
              <a:t>9.2 Dostęp do wysokiej jakości usług społecznych (EFS)</a:t>
            </a:r>
          </a:p>
          <a:p>
            <a:r>
              <a:rPr lang="pl-PL" sz="2000" dirty="0">
                <a:latin typeface="Calibri Light" panose="020F0302020204030204" pitchFamily="34" charset="0"/>
              </a:rPr>
              <a:t>9.4 Wspieranie gospodarki społecznej (EFS)</a:t>
            </a:r>
          </a:p>
        </p:txBody>
      </p:sp>
    </p:spTree>
    <p:extLst>
      <p:ext uri="{BB962C8B-B14F-4D97-AF65-F5344CB8AC3E}">
        <p14:creationId xmlns:p14="http://schemas.microsoft.com/office/powerpoint/2010/main" xmlns="" val="1757983807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pl-PL" sz="2800" dirty="0">
                <a:latin typeface="Calibri Light" panose="020F0302020204030204" pitchFamily="34" charset="0"/>
              </a:rPr>
              <a:t>Kroki milowe – horyzont czasowy rewitalizacji w gminie Krośnice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3000" dirty="0">
                <a:latin typeface="Calibri Light" panose="020F0302020204030204" pitchFamily="34" charset="0"/>
              </a:rPr>
              <a:t>Uchwała Rady Gminy – przyjęcie GPR</a:t>
            </a:r>
          </a:p>
          <a:p>
            <a:r>
              <a:rPr lang="pl-PL" sz="3000" dirty="0">
                <a:latin typeface="Calibri Light" panose="020F0302020204030204" pitchFamily="34" charset="0"/>
              </a:rPr>
              <a:t>Ocena Lokalnego Programu Rewitalizacji przez Urząd Marszałkowski </a:t>
            </a:r>
          </a:p>
          <a:p>
            <a:r>
              <a:rPr lang="pl-PL" sz="3000" dirty="0">
                <a:latin typeface="Calibri Light" panose="020F0302020204030204" pitchFamily="34" charset="0"/>
              </a:rPr>
              <a:t>Aplikowanie w konkursach o środki Regionalnego Programu Operacyjnego Województwa Dolnośląskiego (RPO WD 2014-2020)</a:t>
            </a:r>
          </a:p>
          <a:p>
            <a:endParaRPr lang="pl-PL" sz="3000" dirty="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535041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l-PL" dirty="0">
                <a:latin typeface="Calibri Light" panose="020F0302020204030204" pitchFamily="34" charset="0"/>
              </a:rPr>
              <a:t>Uwarunkowania prawne rewitalizacji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3000" dirty="0">
                <a:latin typeface="Calibri Light" panose="020F0302020204030204" pitchFamily="34" charset="0"/>
              </a:rPr>
              <a:t>Ustawa z dnia 9 października 2015 roku </a:t>
            </a:r>
            <a:br>
              <a:rPr lang="pl-PL" sz="3000" dirty="0">
                <a:latin typeface="Calibri Light" panose="020F0302020204030204" pitchFamily="34" charset="0"/>
              </a:rPr>
            </a:br>
            <a:r>
              <a:rPr lang="pl-PL" sz="3000" dirty="0">
                <a:latin typeface="Calibri Light" panose="020F0302020204030204" pitchFamily="34" charset="0"/>
              </a:rPr>
              <a:t>o rewitalizacji</a:t>
            </a:r>
          </a:p>
          <a:p>
            <a:r>
              <a:rPr lang="pl-PL" sz="3000" dirty="0">
                <a:latin typeface="Calibri Light" panose="020F0302020204030204" pitchFamily="34" charset="0"/>
              </a:rPr>
              <a:t>Wytyczne w zakresie rewitalizacji </a:t>
            </a:r>
            <a:br>
              <a:rPr lang="pl-PL" sz="3000" dirty="0">
                <a:latin typeface="Calibri Light" panose="020F0302020204030204" pitchFamily="34" charset="0"/>
              </a:rPr>
            </a:br>
            <a:r>
              <a:rPr lang="pl-PL" sz="3000" dirty="0">
                <a:latin typeface="Calibri Light" panose="020F0302020204030204" pitchFamily="34" charset="0"/>
              </a:rPr>
              <a:t>w programach operacyjnych na lata 2014-2020 </a:t>
            </a:r>
            <a:br>
              <a:rPr lang="pl-PL" sz="3000" dirty="0">
                <a:latin typeface="Calibri Light" panose="020F0302020204030204" pitchFamily="34" charset="0"/>
              </a:rPr>
            </a:br>
            <a:r>
              <a:rPr lang="pl-PL" sz="3000" dirty="0">
                <a:latin typeface="Calibri Light" panose="020F0302020204030204" pitchFamily="34" charset="0"/>
              </a:rPr>
              <a:t>z 3 lipca 2015</a:t>
            </a:r>
          </a:p>
          <a:p>
            <a:r>
              <a:rPr lang="pl-PL" sz="3000" dirty="0">
                <a:latin typeface="Calibri Light" panose="020F0302020204030204" pitchFamily="34" charset="0"/>
              </a:rPr>
              <a:t>Rewitalizacja w Regionalnym Programie Operacyjnym Województwa Dolnośląskiego </a:t>
            </a:r>
            <a:br>
              <a:rPr lang="pl-PL" sz="3000" dirty="0">
                <a:latin typeface="Calibri Light" panose="020F0302020204030204" pitchFamily="34" charset="0"/>
              </a:rPr>
            </a:br>
            <a:r>
              <a:rPr lang="pl-PL" sz="3000" dirty="0">
                <a:latin typeface="Calibri Light" panose="020F0302020204030204" pitchFamily="34" charset="0"/>
              </a:rPr>
              <a:t>2014-2020</a:t>
            </a:r>
          </a:p>
        </p:txBody>
      </p:sp>
    </p:spTree>
    <p:extLst>
      <p:ext uri="{BB962C8B-B14F-4D97-AF65-F5344CB8AC3E}">
        <p14:creationId xmlns:p14="http://schemas.microsoft.com/office/powerpoint/2010/main" xmlns="" val="2394832055"/>
      </p:ext>
    </p:extLst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az 8" descr="Tło-NASTĘPNA_wersja logo poziomo-znak D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553229" y="0"/>
            <a:ext cx="9697229" cy="6858024"/>
          </a:xfrm>
          <a:prstGeom prst="rect">
            <a:avLst/>
          </a:prstGeom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572560" cy="1143000"/>
          </a:xfrm>
        </p:spPr>
        <p:txBody>
          <a:bodyPr>
            <a:normAutofit/>
          </a:bodyPr>
          <a:lstStyle/>
          <a:p>
            <a:r>
              <a:rPr lang="pl-PL" sz="4000" dirty="0">
                <a:latin typeface="Calibri Light" panose="020F0302020204030204" pitchFamily="34" charset="0"/>
              </a:rPr>
              <a:t>Dziękujemy Państwu za uwagę!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1628800"/>
            <a:ext cx="7820404" cy="4757758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endParaRPr lang="pl-PL" sz="2800" dirty="0">
              <a:latin typeface="Calibri Light" panose="020F0302020204030204" pitchFamily="34" charset="0"/>
            </a:endParaRPr>
          </a:p>
          <a:p>
            <a:pPr>
              <a:buNone/>
            </a:pPr>
            <a:r>
              <a:rPr lang="pl-PL" sz="2800" dirty="0">
                <a:latin typeface="Calibri Light" panose="020F0302020204030204" pitchFamily="34" charset="0"/>
              </a:rPr>
              <a:t>Kontakt:</a:t>
            </a:r>
          </a:p>
          <a:p>
            <a:pPr>
              <a:buNone/>
            </a:pPr>
            <a:r>
              <a:rPr lang="pl-PL" sz="2800" b="1" dirty="0">
                <a:latin typeface="Calibri Light" panose="020F0302020204030204" pitchFamily="34" charset="0"/>
              </a:rPr>
              <a:t>Dawid Zieliński</a:t>
            </a:r>
          </a:p>
          <a:p>
            <a:pPr>
              <a:buNone/>
            </a:pPr>
            <a:endParaRPr lang="pl-PL" sz="2800" b="1" dirty="0">
              <a:latin typeface="Calibri Light" panose="020F0302020204030204" pitchFamily="34" charset="0"/>
            </a:endParaRPr>
          </a:p>
          <a:p>
            <a:pPr>
              <a:buNone/>
            </a:pPr>
            <a:r>
              <a:rPr lang="pl-PL" sz="2800" dirty="0">
                <a:latin typeface="Calibri Light" panose="020F0302020204030204" pitchFamily="34" charset="0"/>
              </a:rPr>
              <a:t>Stowarzyszenie Wspierania </a:t>
            </a:r>
          </a:p>
          <a:p>
            <a:pPr>
              <a:buNone/>
            </a:pPr>
            <a:r>
              <a:rPr lang="pl-PL" sz="2800" dirty="0">
                <a:latin typeface="Calibri Light" panose="020F0302020204030204" pitchFamily="34" charset="0"/>
              </a:rPr>
              <a:t>Inicjatyw Gospodarczych </a:t>
            </a:r>
          </a:p>
          <a:p>
            <a:pPr>
              <a:buNone/>
            </a:pPr>
            <a:r>
              <a:rPr lang="pl-PL" sz="2800" dirty="0">
                <a:latin typeface="Calibri Light" panose="020F0302020204030204" pitchFamily="34" charset="0"/>
              </a:rPr>
              <a:t>DELTA PARTNER</a:t>
            </a:r>
          </a:p>
          <a:p>
            <a:pPr>
              <a:buNone/>
            </a:pPr>
            <a:r>
              <a:rPr lang="pl-PL" sz="2800" dirty="0">
                <a:latin typeface="Calibri Light" panose="020F0302020204030204" pitchFamily="34" charset="0"/>
              </a:rPr>
              <a:t>43-400 Cieszyn</a:t>
            </a:r>
          </a:p>
          <a:p>
            <a:pPr>
              <a:buNone/>
            </a:pPr>
            <a:r>
              <a:rPr lang="pl-PL" sz="2800" dirty="0">
                <a:latin typeface="Calibri Light" panose="020F0302020204030204" pitchFamily="34" charset="0"/>
              </a:rPr>
              <a:t>ul. Zamkowa 3a/1</a:t>
            </a:r>
          </a:p>
          <a:p>
            <a:pPr>
              <a:buNone/>
            </a:pPr>
            <a:r>
              <a:rPr lang="pl-PL" sz="2800" dirty="0">
                <a:latin typeface="Calibri Light" panose="020F0302020204030204" pitchFamily="34" charset="0"/>
              </a:rPr>
              <a:t>tel./</a:t>
            </a:r>
            <a:r>
              <a:rPr lang="pl-PL" sz="2800" dirty="0" err="1">
                <a:latin typeface="Calibri Light" panose="020F0302020204030204" pitchFamily="34" charset="0"/>
              </a:rPr>
              <a:t>fax</a:t>
            </a:r>
            <a:r>
              <a:rPr lang="pl-PL" sz="2800" dirty="0">
                <a:latin typeface="Calibri Light" panose="020F0302020204030204" pitchFamily="34" charset="0"/>
              </a:rPr>
              <a:t>: +48 33 851 44 81</a:t>
            </a:r>
          </a:p>
          <a:p>
            <a:pPr>
              <a:buNone/>
            </a:pPr>
            <a:r>
              <a:rPr lang="pl-PL" sz="2800" dirty="0">
                <a:latin typeface="Calibri Light" panose="020F0302020204030204" pitchFamily="34" charset="0"/>
              </a:rPr>
              <a:t>               +48 33 851 44 82</a:t>
            </a:r>
          </a:p>
          <a:p>
            <a:pPr>
              <a:buNone/>
            </a:pPr>
            <a:r>
              <a:rPr lang="pl-PL" sz="2800" dirty="0">
                <a:latin typeface="Calibri Light" panose="020F0302020204030204" pitchFamily="34" charset="0"/>
                <a:hlinkClick r:id="rId3"/>
              </a:rPr>
              <a:t>www.deltapartner.org.pl</a:t>
            </a:r>
            <a:endParaRPr lang="pl-PL" sz="2800" dirty="0">
              <a:latin typeface="Calibri Light" panose="020F0302020204030204" pitchFamily="34" charset="0"/>
            </a:endParaRPr>
          </a:p>
          <a:p>
            <a:pPr>
              <a:buNone/>
            </a:pPr>
            <a:r>
              <a:rPr lang="pl-PL" sz="2800" dirty="0">
                <a:latin typeface="Calibri Light" panose="020F0302020204030204" pitchFamily="34" charset="0"/>
                <a:hlinkClick r:id="rId4"/>
              </a:rPr>
              <a:t>biuro@deltapartner.org.pl</a:t>
            </a:r>
            <a:r>
              <a:rPr lang="pl-PL" sz="2800" dirty="0">
                <a:latin typeface="Calibri Light" panose="020F0302020204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3976959444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l-PL" dirty="0">
                <a:latin typeface="Calibri Light" panose="020F0302020204030204" pitchFamily="34" charset="0"/>
              </a:rPr>
              <a:t>Czym jest rewitalizacja?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3000" dirty="0">
                <a:latin typeface="Calibri Light" panose="020F0302020204030204" pitchFamily="34" charset="0"/>
              </a:rPr>
              <a:t>Rewitalizacja to proces wyprowadzania ze stanu kryzysowego obszarów zdegradowanych, prowadzony w sposób kompleksowy, poprzez  zintegrowane działania na rzecz lokalnej  społeczności, przestrzeni i gospodarki,   skoncentrowane terytorialnie, prowadzone przez interesariuszy rewitalizacji na podstawie gminnego  programu rewitalizacji.</a:t>
            </a:r>
          </a:p>
        </p:txBody>
      </p:sp>
    </p:spTree>
    <p:extLst>
      <p:ext uri="{BB962C8B-B14F-4D97-AF65-F5344CB8AC3E}">
        <p14:creationId xmlns:p14="http://schemas.microsoft.com/office/powerpoint/2010/main" xmlns="" val="3518372784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l-PL" dirty="0">
                <a:latin typeface="Calibri Light" panose="020F0302020204030204" pitchFamily="34" charset="0"/>
              </a:rPr>
              <a:t>Zrealizowane działania - konsultacje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sz="2800" dirty="0">
                <a:latin typeface="Calibri Light" panose="020F0302020204030204" pitchFamily="34" charset="0"/>
              </a:rPr>
              <a:t>Konsultacje społeczne projektu uchwały w sprawie zasad wyznaczania składu oraz zasad działania Komitetu Rewitalizacji, które trwały od 28 lipca 2016 r. </a:t>
            </a:r>
            <a:br>
              <a:rPr lang="pl-PL" sz="2800" dirty="0">
                <a:latin typeface="Calibri Light" panose="020F0302020204030204" pitchFamily="34" charset="0"/>
              </a:rPr>
            </a:br>
            <a:r>
              <a:rPr lang="pl-PL" sz="2800" dirty="0">
                <a:latin typeface="Calibri Light" panose="020F0302020204030204" pitchFamily="34" charset="0"/>
              </a:rPr>
              <a:t>do 30 sierpnia 2016 r.;</a:t>
            </a:r>
          </a:p>
          <a:p>
            <a:endParaRPr lang="pl-PL" sz="1200" dirty="0">
              <a:latin typeface="Calibri Light" panose="020F0302020204030204" pitchFamily="34" charset="0"/>
            </a:endParaRPr>
          </a:p>
          <a:p>
            <a:r>
              <a:rPr lang="pl-PL" sz="2800" dirty="0">
                <a:latin typeface="Calibri Light" panose="020F0302020204030204" pitchFamily="34" charset="0"/>
              </a:rPr>
              <a:t>Konsultacje społeczne projektu uchwały w sprawie wyznaczania obszarów zdegradowanych i obszarów rewitalizacji Gminy Krośnice, które trwały </a:t>
            </a:r>
            <a:br>
              <a:rPr lang="pl-PL" sz="2800" dirty="0">
                <a:latin typeface="Calibri Light" panose="020F0302020204030204" pitchFamily="34" charset="0"/>
              </a:rPr>
            </a:br>
            <a:r>
              <a:rPr lang="pl-PL" sz="2800" dirty="0">
                <a:latin typeface="Calibri Light" panose="020F0302020204030204" pitchFamily="34" charset="0"/>
              </a:rPr>
              <a:t>od 01 sierpnia 2016 r. do 08 września 2016 r.;</a:t>
            </a:r>
          </a:p>
          <a:p>
            <a:endParaRPr lang="pl-PL" sz="2100" dirty="0">
              <a:latin typeface="Calibri Light" panose="020F0302020204030204" pitchFamily="34" charset="0"/>
            </a:endParaRPr>
          </a:p>
          <a:p>
            <a:pPr lvl="0"/>
            <a:r>
              <a:rPr lang="pl-PL" sz="2800" dirty="0">
                <a:latin typeface="Calibri Light" panose="020F0302020204030204" pitchFamily="34" charset="0"/>
              </a:rPr>
              <a:t>Konsultacje społeczne projektu uchwały w sprawie przyjęcia Gminnego Programu Rewitalizacji Gminy Krośnice na lata 2016-2023, które trwać będą </a:t>
            </a:r>
            <a:br>
              <a:rPr lang="pl-PL" sz="2800" dirty="0">
                <a:latin typeface="Calibri Light" panose="020F0302020204030204" pitchFamily="34" charset="0"/>
              </a:rPr>
            </a:br>
            <a:r>
              <a:rPr lang="pl-PL" sz="2800" dirty="0">
                <a:latin typeface="Calibri Light" panose="020F0302020204030204" pitchFamily="34" charset="0"/>
              </a:rPr>
              <a:t>od 14 listopada 2016 r. do 15 grudnia 2016 r.</a:t>
            </a:r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1189542066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>
                <a:latin typeface="Calibri Light" panose="020F0302020204030204" pitchFamily="34" charset="0"/>
              </a:rPr>
              <a:t>Zrealizowane działania - spotkania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pl-PL" sz="3000" dirty="0">
                <a:latin typeface="Calibri Light" panose="020F0302020204030204" pitchFamily="34" charset="0"/>
              </a:rPr>
              <a:t>Spotkanie konsultacyjne w dniu 22 sierpnia 2016 r. </a:t>
            </a:r>
            <a:br>
              <a:rPr lang="pl-PL" sz="3000" dirty="0">
                <a:latin typeface="Calibri Light" panose="020F0302020204030204" pitchFamily="34" charset="0"/>
              </a:rPr>
            </a:br>
            <a:r>
              <a:rPr lang="pl-PL" sz="3000" dirty="0">
                <a:latin typeface="Calibri Light" panose="020F0302020204030204" pitchFamily="34" charset="0"/>
              </a:rPr>
              <a:t>w sprawie wyznaczenia obszarów zdegradowanych </a:t>
            </a:r>
            <a:br>
              <a:rPr lang="pl-PL" sz="3000" dirty="0">
                <a:latin typeface="Calibri Light" panose="020F0302020204030204" pitchFamily="34" charset="0"/>
              </a:rPr>
            </a:br>
            <a:r>
              <a:rPr lang="pl-PL" sz="3000" dirty="0">
                <a:latin typeface="Calibri Light" panose="020F0302020204030204" pitchFamily="34" charset="0"/>
              </a:rPr>
              <a:t>i obszarów rewitalizacji oraz projektu uchwały </a:t>
            </a:r>
            <a:br>
              <a:rPr lang="pl-PL" sz="3000" dirty="0">
                <a:latin typeface="Calibri Light" panose="020F0302020204030204" pitchFamily="34" charset="0"/>
              </a:rPr>
            </a:br>
            <a:r>
              <a:rPr lang="pl-PL" sz="3000" dirty="0">
                <a:latin typeface="Calibri Light" panose="020F0302020204030204" pitchFamily="34" charset="0"/>
              </a:rPr>
              <a:t>w sprawie zasad działania Komitetu Rewitalizacji;</a:t>
            </a:r>
          </a:p>
          <a:p>
            <a:pPr lvl="0"/>
            <a:endParaRPr lang="pl-PL" sz="1100" dirty="0"/>
          </a:p>
          <a:p>
            <a:pPr lvl="0"/>
            <a:r>
              <a:rPr lang="pl-PL" sz="3000" dirty="0">
                <a:latin typeface="Calibri Light" panose="020F0302020204030204" pitchFamily="34" charset="0"/>
              </a:rPr>
              <a:t>I Spotkanie- spotkanie warsztatowe </a:t>
            </a:r>
            <a:br>
              <a:rPr lang="pl-PL" sz="3000" dirty="0">
                <a:latin typeface="Calibri Light" panose="020F0302020204030204" pitchFamily="34" charset="0"/>
              </a:rPr>
            </a:br>
            <a:r>
              <a:rPr lang="pl-PL" sz="3000" dirty="0">
                <a:latin typeface="Calibri Light" panose="020F0302020204030204" pitchFamily="34" charset="0"/>
              </a:rPr>
              <a:t>z interesariuszami i mieszkańcami obszaru </a:t>
            </a:r>
            <a:br>
              <a:rPr lang="pl-PL" sz="3000" dirty="0">
                <a:latin typeface="Calibri Light" panose="020F0302020204030204" pitchFamily="34" charset="0"/>
              </a:rPr>
            </a:br>
            <a:r>
              <a:rPr lang="pl-PL" sz="3000" dirty="0">
                <a:latin typeface="Calibri Light" panose="020F0302020204030204" pitchFamily="34" charset="0"/>
              </a:rPr>
              <a:t>rewitalizacji w dniu 26 października 2016 r.;</a:t>
            </a:r>
          </a:p>
          <a:p>
            <a:pPr lvl="0"/>
            <a:endParaRPr lang="pl-PL" sz="1000" dirty="0">
              <a:latin typeface="Calibri Light" panose="020F0302020204030204" pitchFamily="34" charset="0"/>
            </a:endParaRPr>
          </a:p>
          <a:p>
            <a:pPr lvl="0"/>
            <a:r>
              <a:rPr lang="pl-PL" sz="3000" dirty="0">
                <a:latin typeface="Calibri Light" panose="020F0302020204030204" pitchFamily="34" charset="0"/>
              </a:rPr>
              <a:t>II Spotkanie- debata założeń do Gminnego Programu Rewitalizacji Gminy Krośnice w dniu 9 listopada </a:t>
            </a:r>
            <a:br>
              <a:rPr lang="pl-PL" sz="3000" dirty="0">
                <a:latin typeface="Calibri Light" panose="020F0302020204030204" pitchFamily="34" charset="0"/>
              </a:rPr>
            </a:br>
            <a:r>
              <a:rPr lang="pl-PL" sz="3000" dirty="0">
                <a:latin typeface="Calibri Light" panose="020F0302020204030204" pitchFamily="34" charset="0"/>
              </a:rPr>
              <a:t>2016 r.;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243848780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 descr="C:\Users\BT\AppData\Local\Microsoft\Windows\Temporary Internet Files\Content.Outlook\AWQ827QA\krośnice_całość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543" y="0"/>
            <a:ext cx="9111457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5413" y="2332"/>
            <a:ext cx="2645466" cy="1066130"/>
          </a:xfrm>
        </p:spPr>
        <p:txBody>
          <a:bodyPr>
            <a:noAutofit/>
          </a:bodyPr>
          <a:lstStyle/>
          <a:p>
            <a:pPr algn="l"/>
            <a:r>
              <a:rPr lang="pl-PL" sz="3200" dirty="0">
                <a:latin typeface="Calibri Light" panose="020F0302020204030204" pitchFamily="34" charset="0"/>
              </a:rPr>
              <a:t>Obszary analizy</a:t>
            </a:r>
          </a:p>
        </p:txBody>
      </p:sp>
      <p:sp>
        <p:nvSpPr>
          <p:cNvPr id="6" name="Tytuł 1"/>
          <p:cNvSpPr txBox="1">
            <a:spLocks/>
          </p:cNvSpPr>
          <p:nvPr/>
        </p:nvSpPr>
        <p:spPr>
          <a:xfrm>
            <a:off x="5911004" y="3865141"/>
            <a:ext cx="3232996" cy="30963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1800" b="0" dirty="0">
                <a:latin typeface="Calibri Light" panose="020F0302020204030204" pitchFamily="34" charset="0"/>
              </a:rPr>
              <a:t>Dla skutecznego przeprowadzenie analizy wykorzystano podział gminy </a:t>
            </a:r>
            <a:br>
              <a:rPr lang="pl-PL" sz="1800" b="0" dirty="0">
                <a:latin typeface="Calibri Light" panose="020F0302020204030204" pitchFamily="34" charset="0"/>
              </a:rPr>
            </a:br>
            <a:r>
              <a:rPr lang="pl-PL" sz="1800" b="0" dirty="0">
                <a:latin typeface="Calibri Light" panose="020F0302020204030204" pitchFamily="34" charset="0"/>
              </a:rPr>
              <a:t>na sołectwa, częściowo </a:t>
            </a:r>
            <a:br>
              <a:rPr lang="pl-PL" sz="1800" b="0" dirty="0">
                <a:latin typeface="Calibri Light" panose="020F0302020204030204" pitchFamily="34" charset="0"/>
              </a:rPr>
            </a:br>
            <a:r>
              <a:rPr lang="pl-PL" sz="1800" b="0" dirty="0">
                <a:latin typeface="Calibri Light" panose="020F0302020204030204" pitchFamily="34" charset="0"/>
              </a:rPr>
              <a:t>je modyfikując ze względu </a:t>
            </a:r>
            <a:br>
              <a:rPr lang="pl-PL" sz="1800" b="0" dirty="0">
                <a:latin typeface="Calibri Light" panose="020F0302020204030204" pitchFamily="34" charset="0"/>
              </a:rPr>
            </a:br>
            <a:r>
              <a:rPr lang="pl-PL" sz="1800" b="0" dirty="0">
                <a:latin typeface="Calibri Light" panose="020F0302020204030204" pitchFamily="34" charset="0"/>
              </a:rPr>
              <a:t>na występujące powiązania funkcjonalne części obszarów, jak również identyfikowane zjawiska kryzysowe. Tym samym analizie poddano 21 obszarów.</a:t>
            </a:r>
          </a:p>
        </p:txBody>
      </p:sp>
    </p:spTree>
    <p:extLst>
      <p:ext uri="{BB962C8B-B14F-4D97-AF65-F5344CB8AC3E}">
        <p14:creationId xmlns:p14="http://schemas.microsoft.com/office/powerpoint/2010/main" xmlns="" val="3323838315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pl-PL" sz="2800" dirty="0">
                <a:latin typeface="Calibri Light" panose="020F0302020204030204" pitchFamily="34" charset="0"/>
              </a:rPr>
              <a:t>Wytypowany obszar rewitalizacji w Gminie Krośnice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pl-PL" sz="2400" dirty="0"/>
              <a:t>Kuźnica Czeszycka – obejmujący obszar sołectwa Kuźnica Czeszycka;</a:t>
            </a:r>
          </a:p>
          <a:p>
            <a:pPr lvl="0"/>
            <a:r>
              <a:rPr lang="pl-PL" sz="2400" dirty="0"/>
              <a:t>Stara Huta - obejmujący obszar sołectwa Stara Huta;</a:t>
            </a:r>
          </a:p>
          <a:p>
            <a:pPr lvl="0"/>
            <a:r>
              <a:rPr lang="pl-PL" sz="2400" dirty="0"/>
              <a:t>Brzostowo - obejmujący obszar sołectwa Brzostowo wraz </a:t>
            </a:r>
            <a:br>
              <a:rPr lang="pl-PL" sz="2400" dirty="0"/>
            </a:br>
            <a:r>
              <a:rPr lang="pl-PL" sz="2400" dirty="0"/>
              <a:t>z </a:t>
            </a:r>
            <a:r>
              <a:rPr lang="pl-PL" sz="2400" dirty="0" err="1"/>
              <a:t>Brzostówkiem</a:t>
            </a:r>
            <a:r>
              <a:rPr lang="pl-PL" sz="2400" dirty="0"/>
              <a:t>;</a:t>
            </a:r>
          </a:p>
          <a:p>
            <a:pPr lvl="0"/>
            <a:r>
              <a:rPr lang="pl-PL" sz="2400" dirty="0"/>
              <a:t>Grabownica - obejmujący obszar sołectwa Grabownica.</a:t>
            </a:r>
          </a:p>
          <a:p>
            <a:pPr marL="0" lvl="0" indent="0">
              <a:buNone/>
            </a:pPr>
            <a:endParaRPr lang="pl-PL" sz="2400" dirty="0"/>
          </a:p>
          <a:p>
            <a:pPr marL="0" lvl="0" indent="0">
              <a:buNone/>
            </a:pPr>
            <a:r>
              <a:rPr lang="pl-PL" sz="2400" i="1" dirty="0"/>
              <a:t>W ramach diagnozy wytypowane obszary zdegradowane zostały wskazane i poddane analizie pogłębionej jako obszary przewidziane do rewitalizacji (objęciem GPR). Tym samym zasięg terytorialny obszaru zdegradowanego pokrywa się z zasięgiem obszaru rewitalizacji.   </a:t>
            </a:r>
          </a:p>
          <a:p>
            <a:pPr marL="0" indent="0">
              <a:buNone/>
            </a:pPr>
            <a:endParaRPr lang="pl-PL" sz="2400" dirty="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75177108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41" y="0"/>
            <a:ext cx="9180000" cy="6840000"/>
          </a:xfrm>
          <a:prstGeom prst="rect">
            <a:avLst/>
          </a:prstGeom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796136" y="3645024"/>
            <a:ext cx="3960440" cy="2880320"/>
          </a:xfrm>
        </p:spPr>
        <p:txBody>
          <a:bodyPr>
            <a:noAutofit/>
          </a:bodyPr>
          <a:lstStyle/>
          <a:p>
            <a:pPr algn="l"/>
            <a:r>
              <a:rPr lang="pl-PL" sz="2800" dirty="0">
                <a:latin typeface="Calibri Light" panose="020F0302020204030204" pitchFamily="34" charset="0"/>
              </a:rPr>
              <a:t>Obszar zdegradowany </a:t>
            </a:r>
            <a:br>
              <a:rPr lang="pl-PL" sz="2800" dirty="0">
                <a:latin typeface="Calibri Light" panose="020F0302020204030204" pitchFamily="34" charset="0"/>
              </a:rPr>
            </a:br>
            <a:r>
              <a:rPr lang="pl-PL" sz="2800" dirty="0">
                <a:latin typeface="Calibri Light" panose="020F0302020204030204" pitchFamily="34" charset="0"/>
              </a:rPr>
              <a:t>i obszar rewitalizacji</a:t>
            </a:r>
            <a:br>
              <a:rPr lang="pl-PL" sz="2800" dirty="0">
                <a:latin typeface="Calibri Light" panose="020F0302020204030204" pitchFamily="34" charset="0"/>
              </a:rPr>
            </a:br>
            <a:r>
              <a:rPr lang="pl-PL" sz="2800" dirty="0">
                <a:latin typeface="Calibri Light" panose="020F0302020204030204" pitchFamily="34" charset="0"/>
              </a:rPr>
              <a:t>– ilustracja graficzna </a:t>
            </a:r>
          </a:p>
        </p:txBody>
      </p:sp>
    </p:spTree>
    <p:extLst>
      <p:ext uri="{BB962C8B-B14F-4D97-AF65-F5344CB8AC3E}">
        <p14:creationId xmlns:p14="http://schemas.microsoft.com/office/powerpoint/2010/main" xmlns="" val="4027490783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2288</TotalTime>
  <Words>1613</Words>
  <Application>Microsoft Office PowerPoint</Application>
  <PresentationFormat>Pokaz na ekranie (4:3)</PresentationFormat>
  <Paragraphs>364</Paragraphs>
  <Slides>30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30</vt:i4>
      </vt:variant>
    </vt:vector>
  </HeadingPairs>
  <TitlesOfParts>
    <vt:vector size="31" baseType="lpstr">
      <vt:lpstr>Motyw pakietu Office</vt:lpstr>
      <vt:lpstr>Gminny Program Rewitalizacji  dla Gminy Krośnice</vt:lpstr>
      <vt:lpstr>Plan spotkania </vt:lpstr>
      <vt:lpstr>Uwarunkowania prawne rewitalizacji </vt:lpstr>
      <vt:lpstr>Czym jest rewitalizacja?</vt:lpstr>
      <vt:lpstr>Zrealizowane działania - konsultacje</vt:lpstr>
      <vt:lpstr>Zrealizowane działania - spotkania</vt:lpstr>
      <vt:lpstr>Obszary analizy</vt:lpstr>
      <vt:lpstr>Wytypowany obszar rewitalizacji w Gminie Krośnice </vt:lpstr>
      <vt:lpstr>Obszar zdegradowany  i obszar rewitalizacji – ilustracja graficzna </vt:lpstr>
      <vt:lpstr>Wskaźniki obligatoryjne dla obszaru rewitalizacji</vt:lpstr>
      <vt:lpstr>Wskaźniki – obszar rewitalizacji na tle gminy </vt:lpstr>
      <vt:lpstr>Przestępczość – obszar rewitalizacji na tle gminy </vt:lpstr>
      <vt:lpstr>Pozostałe wskaźniki – obszar rewitalizacji na tle gminy </vt:lpstr>
      <vt:lpstr>Diagnoza obszar rewitalizacji – wnioski </vt:lpstr>
      <vt:lpstr>Cele strategiczne rewitalizacji w GPR </vt:lpstr>
      <vt:lpstr>Cel strategiczny 1. </vt:lpstr>
      <vt:lpstr>Cel strategiczny 2. </vt:lpstr>
      <vt:lpstr>Cel strategiczny 3. </vt:lpstr>
      <vt:lpstr>Cel strategiczny 4. </vt:lpstr>
      <vt:lpstr>Kluczowe elementy Gminnego Programu Rewitalizacji </vt:lpstr>
      <vt:lpstr>Projekty rewitalizacji</vt:lpstr>
      <vt:lpstr>Obszar Kuźnica Czeszycka obejmujący obszar sołectwa Kuźnica Czeszycka </vt:lpstr>
      <vt:lpstr>Obszar Grabownica obejmujący obszar sołectwa Grabownica </vt:lpstr>
      <vt:lpstr>Obszar Brzostowo obejmujący obszar sołectwa Brzostowo wraz z Brzostówkiem</vt:lpstr>
      <vt:lpstr>Obszar Stara Huta obejmujący obszar sołectwa Stara Huta </vt:lpstr>
      <vt:lpstr>Lista przedsięwzięć dotyczących komponentu społeczno – gospodarczego </vt:lpstr>
      <vt:lpstr>Indykatywne ramy finansowe</vt:lpstr>
      <vt:lpstr>Działania RPO WD, w których możliwe jest uzyskanie preferencji za realizację projektu rewitalizacyjnego </vt:lpstr>
      <vt:lpstr>Kroki milowe – horyzont czasowy rewitalizacji w gminie Krośnice</vt:lpstr>
      <vt:lpstr>Dziękujemy Państwu za uwagę!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Strategia rozwoju Zdzieszowic do roku 2010</dc:title>
  <dc:creator>Mateusz Werpachowski</dc:creator>
  <cp:lastModifiedBy>Magdalena Jach</cp:lastModifiedBy>
  <cp:revision>217</cp:revision>
  <cp:lastPrinted>2016-11-09T08:45:27Z</cp:lastPrinted>
  <dcterms:created xsi:type="dcterms:W3CDTF">2010-05-10T13:28:00Z</dcterms:created>
  <dcterms:modified xsi:type="dcterms:W3CDTF">2016-12-06T09:55:26Z</dcterms:modified>
</cp:coreProperties>
</file>